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5" r:id="rId3"/>
    <p:sldId id="257" r:id="rId4"/>
    <p:sldId id="258" r:id="rId5"/>
    <p:sldId id="259" r:id="rId6"/>
    <p:sldId id="260" r:id="rId7"/>
    <p:sldId id="263" r:id="rId8"/>
    <p:sldId id="264"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0" autoAdjust="0"/>
    <p:restoredTop sz="86479" autoAdjust="0"/>
  </p:normalViewPr>
  <p:slideViewPr>
    <p:cSldViewPr snapToGrid="0">
      <p:cViewPr varScale="1">
        <p:scale>
          <a:sx n="82" d="100"/>
          <a:sy n="82" d="100"/>
        </p:scale>
        <p:origin x="56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55D5CD-47DD-4C1B-9407-F103F98F32D6}" type="datetimeFigureOut">
              <a:rPr lang="en-US" smtClean="0"/>
              <a:t>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413E23-451D-4205-8FA3-D429389639A3}" type="slidenum">
              <a:rPr lang="en-US" smtClean="0"/>
              <a:t>‹#›</a:t>
            </a:fld>
            <a:endParaRPr lang="en-US"/>
          </a:p>
        </p:txBody>
      </p:sp>
    </p:spTree>
    <p:extLst>
      <p:ext uri="{BB962C8B-B14F-4D97-AF65-F5344CB8AC3E}">
        <p14:creationId xmlns:p14="http://schemas.microsoft.com/office/powerpoint/2010/main" val="3133006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413E23-451D-4205-8FA3-D429389639A3}" type="slidenum">
              <a:rPr lang="en-US" smtClean="0"/>
              <a:t>2</a:t>
            </a:fld>
            <a:endParaRPr lang="en-US"/>
          </a:p>
        </p:txBody>
      </p:sp>
    </p:spTree>
    <p:extLst>
      <p:ext uri="{BB962C8B-B14F-4D97-AF65-F5344CB8AC3E}">
        <p14:creationId xmlns:p14="http://schemas.microsoft.com/office/powerpoint/2010/main" val="3936712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Total of 77 calls for service </a:t>
            </a:r>
          </a:p>
          <a:p>
            <a:r>
              <a:rPr lang="en-US" dirty="0"/>
              <a:t>About 30% of calls are EMS </a:t>
            </a:r>
          </a:p>
        </p:txBody>
      </p:sp>
      <p:sp>
        <p:nvSpPr>
          <p:cNvPr id="4" name="Slide Number Placeholder 3"/>
          <p:cNvSpPr>
            <a:spLocks noGrp="1"/>
          </p:cNvSpPr>
          <p:nvPr>
            <p:ph type="sldNum" sz="quarter" idx="5"/>
          </p:nvPr>
        </p:nvSpPr>
        <p:spPr/>
        <p:txBody>
          <a:bodyPr/>
          <a:lstStyle/>
          <a:p>
            <a:fld id="{FC413E23-451D-4205-8FA3-D429389639A3}" type="slidenum">
              <a:rPr lang="en-US" smtClean="0"/>
              <a:t>3</a:t>
            </a:fld>
            <a:endParaRPr lang="en-US"/>
          </a:p>
        </p:txBody>
      </p:sp>
    </p:spTree>
    <p:extLst>
      <p:ext uri="{BB962C8B-B14F-4D97-AF65-F5344CB8AC3E}">
        <p14:creationId xmlns:p14="http://schemas.microsoft.com/office/powerpoint/2010/main" val="1885463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82% of calls happen between the hours of 0600 to 2200, which is why we are staffing our DC during those hours</a:t>
            </a:r>
          </a:p>
          <a:p>
            <a:r>
              <a:rPr lang="en-US" dirty="0"/>
              <a:t>We try to move the DC to the call areas based on the busy times or when traffic is bad around the school   </a:t>
            </a:r>
          </a:p>
          <a:p>
            <a:r>
              <a:rPr lang="en-US" dirty="0"/>
              <a:t>About 50% of our calls happen from 2-7pm</a:t>
            </a:r>
          </a:p>
          <a:p>
            <a:endParaRPr lang="en-US" dirty="0"/>
          </a:p>
        </p:txBody>
      </p:sp>
      <p:sp>
        <p:nvSpPr>
          <p:cNvPr id="4" name="Slide Number Placeholder 3"/>
          <p:cNvSpPr>
            <a:spLocks noGrp="1"/>
          </p:cNvSpPr>
          <p:nvPr>
            <p:ph type="sldNum" sz="quarter" idx="5"/>
          </p:nvPr>
        </p:nvSpPr>
        <p:spPr/>
        <p:txBody>
          <a:bodyPr/>
          <a:lstStyle/>
          <a:p>
            <a:fld id="{FC413E23-451D-4205-8FA3-D429389639A3}" type="slidenum">
              <a:rPr lang="en-US" smtClean="0"/>
              <a:t>5</a:t>
            </a:fld>
            <a:endParaRPr lang="en-US"/>
          </a:p>
        </p:txBody>
      </p:sp>
    </p:spTree>
    <p:extLst>
      <p:ext uri="{BB962C8B-B14F-4D97-AF65-F5344CB8AC3E}">
        <p14:creationId xmlns:p14="http://schemas.microsoft.com/office/powerpoint/2010/main" val="3835042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is for all of our calls for service.  We are trying to designate out just our response with lights and sirens.  </a:t>
            </a:r>
          </a:p>
        </p:txBody>
      </p:sp>
      <p:sp>
        <p:nvSpPr>
          <p:cNvPr id="4" name="Slide Number Placeholder 3"/>
          <p:cNvSpPr>
            <a:spLocks noGrp="1"/>
          </p:cNvSpPr>
          <p:nvPr>
            <p:ph type="sldNum" sz="quarter" idx="5"/>
          </p:nvPr>
        </p:nvSpPr>
        <p:spPr/>
        <p:txBody>
          <a:bodyPr/>
          <a:lstStyle/>
          <a:p>
            <a:fld id="{FC413E23-451D-4205-8FA3-D429389639A3}" type="slidenum">
              <a:rPr lang="en-US" smtClean="0"/>
              <a:t>6</a:t>
            </a:fld>
            <a:endParaRPr lang="en-US"/>
          </a:p>
        </p:txBody>
      </p:sp>
    </p:spTree>
    <p:extLst>
      <p:ext uri="{BB962C8B-B14F-4D97-AF65-F5344CB8AC3E}">
        <p14:creationId xmlns:p14="http://schemas.microsoft.com/office/powerpoint/2010/main" val="2385712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done </a:t>
            </a:r>
          </a:p>
        </p:txBody>
      </p:sp>
      <p:sp>
        <p:nvSpPr>
          <p:cNvPr id="4" name="Slide Number Placeholder 3"/>
          <p:cNvSpPr>
            <a:spLocks noGrp="1"/>
          </p:cNvSpPr>
          <p:nvPr>
            <p:ph type="sldNum" sz="quarter" idx="5"/>
          </p:nvPr>
        </p:nvSpPr>
        <p:spPr/>
        <p:txBody>
          <a:bodyPr/>
          <a:lstStyle/>
          <a:p>
            <a:fld id="{FC413E23-451D-4205-8FA3-D429389639A3}" type="slidenum">
              <a:rPr lang="en-US" smtClean="0"/>
              <a:t>8</a:t>
            </a:fld>
            <a:endParaRPr lang="en-US"/>
          </a:p>
        </p:txBody>
      </p:sp>
    </p:spTree>
    <p:extLst>
      <p:ext uri="{BB962C8B-B14F-4D97-AF65-F5344CB8AC3E}">
        <p14:creationId xmlns:p14="http://schemas.microsoft.com/office/powerpoint/2010/main" val="3295925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00F70-1A3E-474D-8629-3F3F78D3F5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A5EFD7-BF3C-4586-8AC7-84AA01F784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77D83A-C09F-4F3F-A36A-848FBDFF3764}"/>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675B77F9-C8CF-407D-9ACD-616E12CD9C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2F1433-C574-461C-84F1-9D1004CC7DC6}"/>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2895493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B020-4158-442F-99CE-1D853E7CD3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75B43A-A104-4984-B5C7-C108C6119F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EE5BA5-EA6B-470B-8A1B-688E2F4398F8}"/>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22D8CC6E-0442-4C31-B41A-ED53FE010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78201B-BDAD-4016-B3C4-89DF951783AB}"/>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1909581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854C1-B8B5-456E-9D8D-ACA6D2539FE1}"/>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7E95CE-41C0-4C94-9201-AD1F47688189}"/>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C9BEBA-56F5-4E7B-A75E-0A4A925D25DF}"/>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67E1628C-3F8D-4A8D-842C-AC313384D6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107280-1A26-4E21-AC22-DAE2F4E7380B}"/>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3332710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15CD0-9D8C-4806-B97A-D7FF724058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1D18AC-D04A-44A4-87DB-5D15983CB9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4878CB-6E68-4BC8-AD50-13DAAF2C1C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DA3F11-30FB-403F-AE9B-A03B9AAB4E13}"/>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6" name="Footer Placeholder 5">
            <a:extLst>
              <a:ext uri="{FF2B5EF4-FFF2-40B4-BE49-F238E27FC236}">
                <a16:creationId xmlns:a16="http://schemas.microsoft.com/office/drawing/2014/main" id="{48D63FE2-8B42-48F7-84A4-8F55478062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8C817E-EC1A-4448-8375-53B4D30B36B9}"/>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4186001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B643C-BA5F-48F5-BBEF-1F457CD14A1D}"/>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CDF9D6F-A3DE-4369-88A3-99E9F73A8B29}"/>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CEB1F1-6571-4610-B210-0817936540D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C78500-3863-4298-B8F4-51E0FF2118DA}"/>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866BF9-17F0-4368-8126-9812C65478DD}"/>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05BAAD-2FA2-4BD9-AF43-BAF6D12F0D61}"/>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8" name="Footer Placeholder 7">
            <a:extLst>
              <a:ext uri="{FF2B5EF4-FFF2-40B4-BE49-F238E27FC236}">
                <a16:creationId xmlns:a16="http://schemas.microsoft.com/office/drawing/2014/main" id="{CC36C9A3-8487-4BBA-9762-F10B85760E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06F86B-E119-4665-9B0F-322A3960CCA1}"/>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3047144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4FB8B-7CF5-4637-B546-F13BABEA00D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0BE263-323F-45FC-83E5-4DFF0C959980}"/>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4" name="Footer Placeholder 3">
            <a:extLst>
              <a:ext uri="{FF2B5EF4-FFF2-40B4-BE49-F238E27FC236}">
                <a16:creationId xmlns:a16="http://schemas.microsoft.com/office/drawing/2014/main" id="{E3AAC3C7-D6A9-4FDA-BD7F-76684027D3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808C46B-EC4A-4836-A7F5-E3AAF98B5ECA}"/>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2785971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007511-B983-48C8-94D1-2328C15DA876}"/>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3" name="Footer Placeholder 2">
            <a:extLst>
              <a:ext uri="{FF2B5EF4-FFF2-40B4-BE49-F238E27FC236}">
                <a16:creationId xmlns:a16="http://schemas.microsoft.com/office/drawing/2014/main" id="{E57E39C8-02EB-404D-99A0-9F85DB0B58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8E4DFC-EDAB-45B9-90EB-A491746C9ECF}"/>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3623431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D106-D024-4B21-9AD0-08986BF388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0D7E3C-FFBC-4684-BA3C-41D04B0DAF3C}"/>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83FEA6-BB28-4BC2-8573-BCF2119F64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90FBAC-E958-4B40-8156-2DF54E8595D7}"/>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6" name="Footer Placeholder 5">
            <a:extLst>
              <a:ext uri="{FF2B5EF4-FFF2-40B4-BE49-F238E27FC236}">
                <a16:creationId xmlns:a16="http://schemas.microsoft.com/office/drawing/2014/main" id="{16E09EBF-A257-4C0C-9F0C-AA82E596CD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7BF4B9-8770-45D1-9DFA-130589AA2230}"/>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2934357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32A7F-C3E2-4427-9B15-776EA53838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8FBECB-7DC1-41BF-A2B5-2F5CF1F25345}"/>
              </a:ext>
            </a:extLst>
          </p:cNvPr>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F026A9-0B54-4BA3-8111-504E381353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E2F5FD-2E39-491C-A726-F2B05D37CACF}"/>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6" name="Footer Placeholder 5">
            <a:extLst>
              <a:ext uri="{FF2B5EF4-FFF2-40B4-BE49-F238E27FC236}">
                <a16:creationId xmlns:a16="http://schemas.microsoft.com/office/drawing/2014/main" id="{DE4A48B1-76CD-4442-9EA0-48098B23B9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C3AB3F-E4E8-4DC5-9B02-37F396A7A7BF}"/>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1743924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9540A-AE35-4343-B2AA-177317F06C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C8E25C-0ABE-4209-929B-1648131FB5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3AF46F-B648-43CF-9083-1A41E2739F1F}"/>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150706A7-8296-4B9C-9874-9E030E9E8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555B97-E694-4A0B-93D0-79082C6E0037}"/>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481687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286658-E64E-41F7-96F4-FC8FBC05C96C}"/>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9DD0D4-AB67-456F-8D30-753F524434A0}"/>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31AD70-1EC1-45B4-835A-56317D6CA7F3}"/>
              </a:ext>
            </a:extLst>
          </p:cNvPr>
          <p:cNvSpPr>
            <a:spLocks noGrp="1"/>
          </p:cNvSpPr>
          <p:nvPr>
            <p:ph type="dt" sz="half" idx="10"/>
          </p:nvPr>
        </p:nvSpPr>
        <p:spPr/>
        <p:txBody>
          <a:body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B8331E0C-8593-4662-976D-8FB4B37301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A107-D912-4CEC-8123-0324B3983B4E}"/>
              </a:ext>
            </a:extLst>
          </p:cNvPr>
          <p:cNvSpPr>
            <a:spLocks noGrp="1"/>
          </p:cNvSpPr>
          <p:nvPr>
            <p:ph type="sldNum" sz="quarter" idx="12"/>
          </p:nvPr>
        </p:nvSpPr>
        <p:spPr/>
        <p:txBody>
          <a:bodyPr/>
          <a:lstStyle/>
          <a:p>
            <a:fld id="{DB1E088C-B2D2-4076-B0AF-A51A32C31A39}" type="slidenum">
              <a:rPr lang="en-US" smtClean="0"/>
              <a:t>‹#›</a:t>
            </a:fld>
            <a:endParaRPr lang="en-US"/>
          </a:p>
        </p:txBody>
      </p:sp>
    </p:spTree>
    <p:extLst>
      <p:ext uri="{BB962C8B-B14F-4D97-AF65-F5344CB8AC3E}">
        <p14:creationId xmlns:p14="http://schemas.microsoft.com/office/powerpoint/2010/main" val="3937078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A4FD2C-076C-46BC-A156-EF1FB4A37EC5}"/>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F3F5ED-9817-4C79-B10D-F04438E4F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CAE266-39CF-413F-9685-989A43314ED0}"/>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363FBF-24B1-46E9-97C2-BC463A2B680D}" type="datetimeFigureOut">
              <a:rPr lang="en-US" smtClean="0"/>
              <a:t>11/8/2024</a:t>
            </a:fld>
            <a:endParaRPr lang="en-US"/>
          </a:p>
        </p:txBody>
      </p:sp>
      <p:sp>
        <p:nvSpPr>
          <p:cNvPr id="5" name="Footer Placeholder 4">
            <a:extLst>
              <a:ext uri="{FF2B5EF4-FFF2-40B4-BE49-F238E27FC236}">
                <a16:creationId xmlns:a16="http://schemas.microsoft.com/office/drawing/2014/main" id="{63EC0DF4-8F20-4388-8193-646A2227D31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2744E9-99B6-49FA-ABBB-64911B1B25B5}"/>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1E088C-B2D2-4076-B0AF-A51A32C31A39}" type="slidenum">
              <a:rPr lang="en-US" smtClean="0"/>
              <a:t>‹#›</a:t>
            </a:fld>
            <a:endParaRPr lang="en-US"/>
          </a:p>
        </p:txBody>
      </p:sp>
    </p:spTree>
    <p:extLst>
      <p:ext uri="{BB962C8B-B14F-4D97-AF65-F5344CB8AC3E}">
        <p14:creationId xmlns:p14="http://schemas.microsoft.com/office/powerpoint/2010/main" val="3964299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29831-5496-40E1-B212-163B770AAA00}"/>
              </a:ext>
            </a:extLst>
          </p:cNvPr>
          <p:cNvSpPr>
            <a:spLocks noGrp="1"/>
          </p:cNvSpPr>
          <p:nvPr>
            <p:ph type="ctrTitle"/>
          </p:nvPr>
        </p:nvSpPr>
        <p:spPr/>
        <p:txBody>
          <a:bodyPr/>
          <a:lstStyle/>
          <a:p>
            <a:r>
              <a:rPr lang="en-US" b="1" dirty="0"/>
              <a:t>Orono Fire Department</a:t>
            </a:r>
          </a:p>
        </p:txBody>
      </p:sp>
      <p:sp>
        <p:nvSpPr>
          <p:cNvPr id="3" name="Subtitle 2">
            <a:extLst>
              <a:ext uri="{FF2B5EF4-FFF2-40B4-BE49-F238E27FC236}">
                <a16:creationId xmlns:a16="http://schemas.microsoft.com/office/drawing/2014/main" id="{47864770-0F9F-4B2D-A597-610D0CB0DD75}"/>
              </a:ext>
            </a:extLst>
          </p:cNvPr>
          <p:cNvSpPr>
            <a:spLocks noGrp="1"/>
          </p:cNvSpPr>
          <p:nvPr>
            <p:ph type="subTitle" idx="1"/>
          </p:nvPr>
        </p:nvSpPr>
        <p:spPr>
          <a:xfrm>
            <a:off x="1524000" y="4313238"/>
            <a:ext cx="9144000" cy="1655762"/>
          </a:xfrm>
        </p:spPr>
        <p:txBody>
          <a:bodyPr/>
          <a:lstStyle/>
          <a:p>
            <a:r>
              <a:rPr lang="en-US" dirty="0"/>
              <a:t>November 12, 2024</a:t>
            </a:r>
          </a:p>
          <a:p>
            <a:r>
              <a:rPr lang="en-US" dirty="0"/>
              <a:t>Work Session</a:t>
            </a:r>
          </a:p>
        </p:txBody>
      </p:sp>
    </p:spTree>
    <p:extLst>
      <p:ext uri="{BB962C8B-B14F-4D97-AF65-F5344CB8AC3E}">
        <p14:creationId xmlns:p14="http://schemas.microsoft.com/office/powerpoint/2010/main" val="2337249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5EF135-C120-4B4D-994E-8FD936CA18B1}"/>
              </a:ext>
            </a:extLst>
          </p:cNvPr>
          <p:cNvSpPr>
            <a:spLocks noGrp="1"/>
          </p:cNvSpPr>
          <p:nvPr>
            <p:ph idx="1"/>
          </p:nvPr>
        </p:nvSpPr>
        <p:spPr>
          <a:xfrm>
            <a:off x="0" y="0"/>
            <a:ext cx="12192000" cy="6858000"/>
          </a:xfrm>
          <a:solidFill>
            <a:schemeClr val="bg1"/>
          </a:solidFill>
        </p:spPr>
        <p:txBody>
          <a:bodyPr>
            <a:normAutofit lnSpcReduction="10000"/>
          </a:bodyPr>
          <a:lstStyle/>
          <a:p>
            <a:pPr marL="0" marR="0" indent="0" algn="ctr">
              <a:spcBef>
                <a:spcPts val="0"/>
              </a:spcBef>
              <a:spcAft>
                <a:spcPts val="0"/>
              </a:spcAft>
              <a:buNone/>
            </a:pPr>
            <a:endParaRPr lang="en-US" sz="2400" b="1" dirty="0">
              <a:effectLst/>
              <a:ea typeface="Times New Roman" panose="02020603050405020304" pitchFamily="18" charset="0"/>
            </a:endParaRPr>
          </a:p>
          <a:p>
            <a:pPr marL="0" marR="0" indent="0" algn="ctr">
              <a:spcBef>
                <a:spcPts val="0"/>
              </a:spcBef>
              <a:spcAft>
                <a:spcPts val="0"/>
              </a:spcAft>
              <a:buNone/>
            </a:pPr>
            <a:endParaRPr lang="en-US" sz="2400" b="1" dirty="0">
              <a:ea typeface="Times New Roman" panose="02020603050405020304" pitchFamily="18" charset="0"/>
            </a:endParaRPr>
          </a:p>
          <a:p>
            <a:pPr marL="0" marR="0" indent="0" algn="ctr">
              <a:spcBef>
                <a:spcPts val="0"/>
              </a:spcBef>
              <a:spcAft>
                <a:spcPts val="0"/>
              </a:spcAft>
              <a:buNone/>
            </a:pPr>
            <a:r>
              <a:rPr lang="en-US" sz="2400" b="1" dirty="0">
                <a:effectLst/>
                <a:ea typeface="Times New Roman" panose="02020603050405020304" pitchFamily="18" charset="0"/>
              </a:rPr>
              <a:t>Mission Statement </a:t>
            </a:r>
            <a:endParaRPr lang="en-US" sz="2400" dirty="0">
              <a:effectLst/>
              <a:ea typeface="Times New Roman" panose="02020603050405020304" pitchFamily="18" charset="0"/>
            </a:endParaRPr>
          </a:p>
          <a:p>
            <a:pPr marL="0" marR="0">
              <a:spcBef>
                <a:spcPts val="0"/>
              </a:spcBef>
              <a:spcAft>
                <a:spcPts val="0"/>
              </a:spcAft>
            </a:pPr>
            <a:endParaRPr lang="en-US" sz="2400" dirty="0">
              <a:effectLst/>
              <a:ea typeface="Times New Roman" panose="02020603050405020304" pitchFamily="18" charset="0"/>
            </a:endParaRPr>
          </a:p>
          <a:p>
            <a:pPr marL="0" marR="0" indent="0" algn="ctr">
              <a:spcBef>
                <a:spcPts val="0"/>
              </a:spcBef>
              <a:spcAft>
                <a:spcPts val="0"/>
              </a:spcAft>
              <a:buNone/>
            </a:pPr>
            <a:r>
              <a:rPr lang="en-US" sz="2400" dirty="0">
                <a:effectLst/>
                <a:ea typeface="Times New Roman" panose="02020603050405020304" pitchFamily="18" charset="0"/>
              </a:rPr>
              <a:t>The Mission of the Orono Fire Department is to expediently and professionally serve the needs of our Community with pride, dedication and excellence never failing to deliver quality emergency life safety services.  </a:t>
            </a:r>
          </a:p>
          <a:p>
            <a:pPr marL="0" marR="0">
              <a:spcBef>
                <a:spcPts val="0"/>
              </a:spcBef>
              <a:spcAft>
                <a:spcPts val="0"/>
              </a:spcAft>
            </a:pPr>
            <a:endParaRPr lang="en-US" sz="2400" dirty="0">
              <a:effectLst/>
              <a:ea typeface="Times New Roman" panose="02020603050405020304" pitchFamily="18" charset="0"/>
            </a:endParaRPr>
          </a:p>
          <a:p>
            <a:pPr marL="0" marR="0" indent="0" algn="ctr">
              <a:spcBef>
                <a:spcPts val="0"/>
              </a:spcBef>
              <a:spcAft>
                <a:spcPts val="0"/>
              </a:spcAft>
              <a:buNone/>
            </a:pPr>
            <a:r>
              <a:rPr lang="en-US" sz="2400" b="1" dirty="0">
                <a:effectLst/>
                <a:ea typeface="Times New Roman" panose="02020603050405020304" pitchFamily="18" charset="0"/>
              </a:rPr>
              <a:t>Vision Statement </a:t>
            </a:r>
            <a:endParaRPr lang="en-US" sz="2400" dirty="0">
              <a:effectLst/>
              <a:ea typeface="Times New Roman" panose="02020603050405020304" pitchFamily="18" charset="0"/>
            </a:endParaRPr>
          </a:p>
          <a:p>
            <a:pPr marL="0" marR="0" indent="0">
              <a:spcBef>
                <a:spcPts val="0"/>
              </a:spcBef>
              <a:spcAft>
                <a:spcPts val="0"/>
              </a:spcAft>
              <a:buNone/>
            </a:pPr>
            <a:endParaRPr lang="en-US" sz="2400" dirty="0">
              <a:effectLst/>
              <a:ea typeface="Times New Roman" panose="02020603050405020304" pitchFamily="18" charset="0"/>
            </a:endParaRPr>
          </a:p>
          <a:p>
            <a:pPr marL="0" marR="0" indent="0" algn="ctr">
              <a:spcBef>
                <a:spcPts val="0"/>
              </a:spcBef>
              <a:spcAft>
                <a:spcPts val="0"/>
              </a:spcAft>
              <a:buNone/>
            </a:pPr>
            <a:r>
              <a:rPr lang="en-US" sz="2400" dirty="0">
                <a:effectLst/>
                <a:ea typeface="Times New Roman" panose="02020603050405020304" pitchFamily="18" charset="0"/>
              </a:rPr>
              <a:t>Orono Fire will become the region’s top public safety organization through our commitment to excellence in all areas.  </a:t>
            </a:r>
          </a:p>
          <a:p>
            <a:pPr marL="0" marR="0" indent="0">
              <a:spcBef>
                <a:spcPts val="0"/>
              </a:spcBef>
              <a:spcAft>
                <a:spcPts val="0"/>
              </a:spcAft>
              <a:buNone/>
            </a:pPr>
            <a:endParaRPr lang="en-US" sz="2400" dirty="0">
              <a:effectLst/>
              <a:ea typeface="Times New Roman" panose="02020603050405020304" pitchFamily="18" charset="0"/>
            </a:endParaRPr>
          </a:p>
          <a:p>
            <a:pPr marL="0" marR="0" indent="0" algn="ctr">
              <a:spcBef>
                <a:spcPts val="0"/>
              </a:spcBef>
              <a:spcAft>
                <a:spcPts val="0"/>
              </a:spcAft>
              <a:buNone/>
            </a:pPr>
            <a:r>
              <a:rPr lang="en-US" sz="2400" b="1" dirty="0">
                <a:effectLst/>
                <a:ea typeface="Times New Roman" panose="02020603050405020304" pitchFamily="18" charset="0"/>
              </a:rPr>
              <a:t> </a:t>
            </a:r>
            <a:endParaRPr lang="en-US" sz="2400" dirty="0">
              <a:effectLst/>
              <a:ea typeface="Times New Roman" panose="02020603050405020304" pitchFamily="18" charset="0"/>
            </a:endParaRPr>
          </a:p>
          <a:p>
            <a:pPr marL="0" marR="0" indent="0" algn="ctr">
              <a:spcBef>
                <a:spcPts val="0"/>
              </a:spcBef>
              <a:spcAft>
                <a:spcPts val="0"/>
              </a:spcAft>
              <a:buNone/>
            </a:pPr>
            <a:r>
              <a:rPr lang="en-US" sz="2400" b="1" dirty="0">
                <a:effectLst/>
                <a:ea typeface="Times New Roman" panose="02020603050405020304" pitchFamily="18" charset="0"/>
              </a:rPr>
              <a:t>Our Values </a:t>
            </a:r>
            <a:endParaRPr lang="en-US" sz="2400" dirty="0">
              <a:effectLst/>
              <a:ea typeface="Times New Roman" panose="02020603050405020304" pitchFamily="18" charset="0"/>
            </a:endParaRPr>
          </a:p>
          <a:p>
            <a:pPr marL="568325" marR="0" indent="0">
              <a:spcBef>
                <a:spcPts val="0"/>
              </a:spcBef>
              <a:spcAft>
                <a:spcPts val="0"/>
              </a:spcAft>
              <a:buNone/>
            </a:pPr>
            <a:r>
              <a:rPr lang="en-US" sz="2400" dirty="0">
                <a:effectLst/>
                <a:ea typeface="Times New Roman" panose="02020603050405020304" pitchFamily="18" charset="0"/>
              </a:rPr>
              <a:t>            </a:t>
            </a:r>
            <a:r>
              <a:rPr lang="en-US" sz="2400" b="1" dirty="0">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B</a:t>
            </a:r>
            <a:r>
              <a:rPr lang="en-US" sz="2400" dirty="0">
                <a:effectLst/>
                <a:ea typeface="Times New Roman" panose="02020603050405020304" pitchFamily="18" charset="0"/>
              </a:rPr>
              <a:t>est – Do the best in everything you attempt</a:t>
            </a:r>
          </a:p>
          <a:p>
            <a:pPr marL="568325" marR="0" indent="0">
              <a:spcBef>
                <a:spcPts val="0"/>
              </a:spcBef>
              <a:spcAft>
                <a:spcPts val="0"/>
              </a:spcAft>
              <a:buNone/>
            </a:pPr>
            <a:r>
              <a:rPr lang="en-US" sz="2400" dirty="0">
                <a:effectLst/>
                <a:ea typeface="Times New Roman" panose="02020603050405020304" pitchFamily="18" charset="0"/>
              </a:rPr>
              <a:t> </a:t>
            </a:r>
            <a:r>
              <a:rPr lang="en-US" sz="2400" dirty="0" err="1">
                <a:effectLst/>
                <a:ea typeface="Times New Roman" panose="02020603050405020304" pitchFamily="18" charset="0"/>
              </a:rPr>
              <a:t>Knowl</a:t>
            </a:r>
            <a:r>
              <a:rPr lang="en-US" sz="2400" b="1" dirty="0" err="1">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E</a:t>
            </a:r>
            <a:r>
              <a:rPr lang="en-US" sz="2400" dirty="0" err="1">
                <a:effectLst/>
                <a:ea typeface="Times New Roman" panose="02020603050405020304" pitchFamily="18" charset="0"/>
              </a:rPr>
              <a:t>dgeable</a:t>
            </a:r>
            <a:r>
              <a:rPr lang="en-US" sz="2400" dirty="0">
                <a:effectLst/>
                <a:ea typeface="Times New Roman" panose="02020603050405020304" pitchFamily="18" charset="0"/>
              </a:rPr>
              <a:t> – Never stop learning and training</a:t>
            </a:r>
          </a:p>
          <a:p>
            <a:pPr marL="568325" marR="0" indent="0">
              <a:spcBef>
                <a:spcPts val="0"/>
              </a:spcBef>
              <a:spcAft>
                <a:spcPts val="0"/>
              </a:spcAft>
              <a:buNone/>
            </a:pPr>
            <a:endParaRPr lang="en-US" sz="2400" dirty="0">
              <a:effectLst/>
              <a:ea typeface="Times New Roman" panose="02020603050405020304" pitchFamily="18" charset="0"/>
            </a:endParaRPr>
          </a:p>
          <a:p>
            <a:pPr marL="568325" marR="0" indent="0">
              <a:spcBef>
                <a:spcPts val="0"/>
              </a:spcBef>
              <a:spcAft>
                <a:spcPts val="0"/>
              </a:spcAft>
              <a:buNone/>
            </a:pPr>
            <a:r>
              <a:rPr lang="en-US" sz="2400" dirty="0">
                <a:effectLst/>
                <a:ea typeface="Times New Roman" panose="02020603050405020304" pitchFamily="18" charset="0"/>
              </a:rPr>
              <a:t>         </a:t>
            </a:r>
            <a:r>
              <a:rPr lang="en-US" sz="2400" dirty="0" err="1">
                <a:effectLst/>
                <a:ea typeface="Times New Roman" panose="02020603050405020304" pitchFamily="18" charset="0"/>
              </a:rPr>
              <a:t>In</a:t>
            </a:r>
            <a:r>
              <a:rPr lang="en-US" sz="2400" b="1" dirty="0" err="1">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N</a:t>
            </a:r>
            <a:r>
              <a:rPr lang="en-US" sz="2400" dirty="0" err="1">
                <a:effectLst/>
                <a:ea typeface="Times New Roman" panose="02020603050405020304" pitchFamily="18" charset="0"/>
              </a:rPr>
              <a:t>ovative</a:t>
            </a:r>
            <a:r>
              <a:rPr lang="en-US" sz="2400" dirty="0">
                <a:effectLst/>
                <a:ea typeface="Times New Roman" panose="02020603050405020304" pitchFamily="18" charset="0"/>
              </a:rPr>
              <a:t> - Don’t be afraid of new things or ideas </a:t>
            </a:r>
          </a:p>
          <a:p>
            <a:pPr marL="568325" marR="0" indent="0">
              <a:spcBef>
                <a:spcPts val="0"/>
              </a:spcBef>
              <a:spcAft>
                <a:spcPts val="0"/>
              </a:spcAft>
              <a:buNone/>
            </a:pPr>
            <a:r>
              <a:rPr lang="en-US" sz="2400" dirty="0">
                <a:effectLst/>
                <a:ea typeface="Times New Roman" panose="02020603050405020304" pitchFamily="18" charset="0"/>
              </a:rPr>
              <a:t>     </a:t>
            </a:r>
            <a:r>
              <a:rPr lang="en-US" sz="2400" dirty="0" err="1">
                <a:effectLst/>
                <a:ea typeface="Times New Roman" panose="02020603050405020304" pitchFamily="18" charset="0"/>
              </a:rPr>
              <a:t>Serv</a:t>
            </a:r>
            <a:r>
              <a:rPr lang="en-US" sz="2400" b="1" dirty="0" err="1">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I</a:t>
            </a:r>
            <a:r>
              <a:rPr lang="en-US" sz="2400" dirty="0" err="1">
                <a:effectLst/>
                <a:ea typeface="Times New Roman" panose="02020603050405020304" pitchFamily="18" charset="0"/>
              </a:rPr>
              <a:t>ce</a:t>
            </a:r>
            <a:r>
              <a:rPr lang="en-US" sz="2400" dirty="0">
                <a:effectLst/>
                <a:ea typeface="Times New Roman" panose="02020603050405020304" pitchFamily="18" charset="0"/>
              </a:rPr>
              <a:t> – over self, prioritizing our citizens, resident and communities </a:t>
            </a:r>
          </a:p>
          <a:p>
            <a:pPr marL="568325" marR="0" indent="0">
              <a:spcBef>
                <a:spcPts val="0"/>
              </a:spcBef>
              <a:spcAft>
                <a:spcPts val="0"/>
              </a:spcAft>
              <a:buNone/>
            </a:pPr>
            <a:r>
              <a:rPr lang="en-US" sz="2400" dirty="0">
                <a:effectLst/>
                <a:ea typeface="Times New Roman" panose="02020603050405020304" pitchFamily="18" charset="0"/>
              </a:rPr>
              <a:t>         </a:t>
            </a:r>
            <a:r>
              <a:rPr lang="en-US" sz="2400" dirty="0" err="1">
                <a:effectLst/>
                <a:ea typeface="Times New Roman" panose="02020603050405020304" pitchFamily="18" charset="0"/>
              </a:rPr>
              <a:t>In</a:t>
            </a:r>
            <a:r>
              <a:rPr lang="en-US" sz="2400" b="1" dirty="0" err="1">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C</a:t>
            </a:r>
            <a:r>
              <a:rPr lang="en-US" sz="2400" dirty="0" err="1">
                <a:effectLst/>
                <a:ea typeface="Times New Roman" panose="02020603050405020304" pitchFamily="18" charset="0"/>
              </a:rPr>
              <a:t>lusive</a:t>
            </a:r>
            <a:r>
              <a:rPr lang="en-US" sz="2400" dirty="0">
                <a:effectLst/>
                <a:ea typeface="Times New Roman" panose="02020603050405020304" pitchFamily="18" charset="0"/>
              </a:rPr>
              <a:t> – we will work with our neighbors and partners without hesitation </a:t>
            </a:r>
          </a:p>
          <a:p>
            <a:pPr marL="568325" marR="0" indent="0">
              <a:spcBef>
                <a:spcPts val="0"/>
              </a:spcBef>
              <a:spcAft>
                <a:spcPts val="0"/>
              </a:spcAft>
              <a:buNone/>
            </a:pPr>
            <a:r>
              <a:rPr lang="en-US" sz="2400" dirty="0">
                <a:effectLst/>
                <a:ea typeface="Times New Roman" panose="02020603050405020304" pitchFamily="18" charset="0"/>
              </a:rPr>
              <a:t>        </a:t>
            </a:r>
            <a:r>
              <a:rPr lang="en-US" sz="2400" dirty="0" err="1">
                <a:effectLst/>
                <a:ea typeface="Times New Roman" panose="02020603050405020304" pitchFamily="18" charset="0"/>
              </a:rPr>
              <a:t>Int</a:t>
            </a:r>
            <a:r>
              <a:rPr lang="en-US" sz="2400" b="1" dirty="0" err="1">
                <a:ln w="6731" cap="flat" cmpd="sng" algn="ctr">
                  <a:solidFill>
                    <a:srgbClr val="FFFFFF"/>
                  </a:solidFill>
                  <a:prstDash val="solid"/>
                  <a:round/>
                </a:ln>
                <a:solidFill>
                  <a:srgbClr val="262626"/>
                </a:solidFill>
                <a:effectLst>
                  <a:glow rad="342900">
                    <a:srgbClr val="FF0000">
                      <a:alpha val="60000"/>
                    </a:srgbClr>
                  </a:glow>
                  <a:outerShdw dist="38100" dir="2700000" algn="bl">
                    <a:schemeClr val="accent5"/>
                  </a:outerShdw>
                </a:effectLst>
                <a:ea typeface="Times New Roman" panose="02020603050405020304" pitchFamily="18" charset="0"/>
              </a:rPr>
              <a:t>E</a:t>
            </a:r>
            <a:r>
              <a:rPr lang="en-US" sz="2400" dirty="0" err="1">
                <a:effectLst/>
                <a:ea typeface="Times New Roman" panose="02020603050405020304" pitchFamily="18" charset="0"/>
              </a:rPr>
              <a:t>grity</a:t>
            </a:r>
            <a:r>
              <a:rPr lang="en-US" sz="2400" dirty="0">
                <a:effectLst/>
                <a:ea typeface="Times New Roman" panose="02020603050405020304" pitchFamily="18" charset="0"/>
              </a:rPr>
              <a:t> – do what is right not what is easy </a:t>
            </a:r>
          </a:p>
        </p:txBody>
      </p:sp>
      <p:pic>
        <p:nvPicPr>
          <p:cNvPr id="4" name="Picture 3">
            <a:extLst>
              <a:ext uri="{FF2B5EF4-FFF2-40B4-BE49-F238E27FC236}">
                <a16:creationId xmlns:a16="http://schemas.microsoft.com/office/drawing/2014/main" id="{C97F39C5-3764-4EB8-A132-3A3C40F7D336}"/>
              </a:ext>
            </a:extLst>
          </p:cNvPr>
          <p:cNvPicPr/>
          <p:nvPr/>
        </p:nvPicPr>
        <p:blipFill>
          <a:blip r:embed="rId3"/>
          <a:stretch>
            <a:fillRect/>
          </a:stretch>
        </p:blipFill>
        <p:spPr bwMode="auto">
          <a:xfrm>
            <a:off x="304800" y="111760"/>
            <a:ext cx="1130300" cy="1130300"/>
          </a:xfrm>
          <a:prstGeom prst="rect">
            <a:avLst/>
          </a:prstGeom>
          <a:noFill/>
          <a:ln>
            <a:noFill/>
          </a:ln>
        </p:spPr>
      </p:pic>
    </p:spTree>
    <p:extLst>
      <p:ext uri="{BB962C8B-B14F-4D97-AF65-F5344CB8AC3E}">
        <p14:creationId xmlns:p14="http://schemas.microsoft.com/office/powerpoint/2010/main" val="2623601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83A85415-9DCE-4BDA-A91F-C7D4A5A91ADC}"/>
              </a:ext>
            </a:extLst>
          </p:cNvPr>
          <p:cNvGraphicFramePr>
            <a:graphicFrameLocks noGrp="1"/>
          </p:cNvGraphicFramePr>
          <p:nvPr>
            <p:ph idx="1"/>
            <p:extLst>
              <p:ext uri="{D42A27DB-BD31-4B8C-83A1-F6EECF244321}">
                <p14:modId xmlns:p14="http://schemas.microsoft.com/office/powerpoint/2010/main" val="4047612713"/>
              </p:ext>
            </p:extLst>
          </p:nvPr>
        </p:nvGraphicFramePr>
        <p:xfrm>
          <a:off x="1330960" y="56760"/>
          <a:ext cx="9743440" cy="6716855"/>
        </p:xfrm>
        <a:graphic>
          <a:graphicData uri="http://schemas.openxmlformats.org/drawingml/2006/table">
            <a:tbl>
              <a:tblPr>
                <a:tableStyleId>{616DA210-FB5B-4158-B5E0-FEB733F419BA}</a:tableStyleId>
              </a:tblPr>
              <a:tblGrid>
                <a:gridCol w="7761230">
                  <a:extLst>
                    <a:ext uri="{9D8B030D-6E8A-4147-A177-3AD203B41FA5}">
                      <a16:colId xmlns:a16="http://schemas.microsoft.com/office/drawing/2014/main" val="1017602876"/>
                    </a:ext>
                  </a:extLst>
                </a:gridCol>
                <a:gridCol w="1982210">
                  <a:extLst>
                    <a:ext uri="{9D8B030D-6E8A-4147-A177-3AD203B41FA5}">
                      <a16:colId xmlns:a16="http://schemas.microsoft.com/office/drawing/2014/main" val="274960203"/>
                    </a:ext>
                  </a:extLst>
                </a:gridCol>
              </a:tblGrid>
              <a:tr h="207400">
                <a:tc>
                  <a:txBody>
                    <a:bodyPr/>
                    <a:lstStyle/>
                    <a:p>
                      <a:pPr algn="ctr" fontAlgn="t"/>
                      <a:r>
                        <a:rPr lang="en-US" sz="1800" b="1" u="none" strike="noStrike" dirty="0">
                          <a:effectLst/>
                        </a:rPr>
                        <a:t>Incident type code description</a:t>
                      </a:r>
                      <a:endParaRPr lang="en-US" sz="1800" b="1" i="0" u="none" strike="noStrike" dirty="0">
                        <a:solidFill>
                          <a:srgbClr val="000000"/>
                        </a:solidFill>
                        <a:effectLst/>
                        <a:latin typeface="Calibri" panose="020F0502020204030204" pitchFamily="34" charset="0"/>
                      </a:endParaRPr>
                    </a:p>
                  </a:txBody>
                  <a:tcPr marL="45720" marR="45720" marT="0" marB="0">
                    <a:solidFill>
                      <a:schemeClr val="bg1"/>
                    </a:solidFill>
                  </a:tcPr>
                </a:tc>
                <a:tc>
                  <a:txBody>
                    <a:bodyPr/>
                    <a:lstStyle/>
                    <a:p>
                      <a:pPr algn="ctr" fontAlgn="t"/>
                      <a:r>
                        <a:rPr lang="en-US" sz="1800" b="1" u="none" strike="noStrike">
                          <a:effectLst/>
                        </a:rPr>
                        <a:t># of Incidents</a:t>
                      </a:r>
                      <a:endParaRPr lang="en-US" sz="1800" b="1" i="0" u="none" strike="noStrike">
                        <a:solidFill>
                          <a:srgbClr val="000000"/>
                        </a:solidFill>
                        <a:effectLst/>
                        <a:latin typeface="Calibri" panose="020F0502020204030204" pitchFamily="34" charset="0"/>
                      </a:endParaRPr>
                    </a:p>
                  </a:txBody>
                  <a:tcPr marL="45720" marR="45720" marT="0" marB="0">
                    <a:solidFill>
                      <a:schemeClr val="bg1"/>
                    </a:solidFill>
                  </a:tcPr>
                </a:tc>
                <a:extLst>
                  <a:ext uri="{0D108BD9-81ED-4DB2-BD59-A6C34878D82A}">
                    <a16:rowId xmlns:a16="http://schemas.microsoft.com/office/drawing/2014/main" val="1712454943"/>
                  </a:ext>
                </a:extLst>
              </a:tr>
              <a:tr h="197240">
                <a:tc>
                  <a:txBody>
                    <a:bodyPr/>
                    <a:lstStyle/>
                    <a:p>
                      <a:pPr algn="l" fontAlgn="b"/>
                      <a:r>
                        <a:rPr lang="en-US" sz="1800" b="1" u="none" strike="noStrike" dirty="0">
                          <a:effectLst/>
                        </a:rPr>
                        <a:t>611 - Dispatched &amp; canceled </a:t>
                      </a:r>
                      <a:r>
                        <a:rPr lang="en-US" sz="1800" b="1" u="none" strike="noStrike" dirty="0" err="1">
                          <a:effectLst/>
                        </a:rPr>
                        <a:t>en</a:t>
                      </a:r>
                      <a:r>
                        <a:rPr lang="en-US" sz="1800" b="1" u="none" strike="noStrike" dirty="0">
                          <a:effectLst/>
                        </a:rPr>
                        <a:t> route</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22</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311491651"/>
                  </a:ext>
                </a:extLst>
              </a:tr>
              <a:tr h="175825">
                <a:tc>
                  <a:txBody>
                    <a:bodyPr/>
                    <a:lstStyle/>
                    <a:p>
                      <a:pPr algn="l" fontAlgn="b"/>
                      <a:r>
                        <a:rPr lang="en-US" sz="1800" b="1" u="none" strike="noStrike" dirty="0">
                          <a:effectLst/>
                        </a:rPr>
                        <a:t>444 - Power line down</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15</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2187284968"/>
                  </a:ext>
                </a:extLst>
              </a:tr>
              <a:tr h="144250">
                <a:tc>
                  <a:txBody>
                    <a:bodyPr/>
                    <a:lstStyle/>
                    <a:p>
                      <a:pPr algn="l" fontAlgn="b"/>
                      <a:r>
                        <a:rPr lang="en-US" sz="1800" b="1" u="none" strike="noStrike" dirty="0">
                          <a:effectLst/>
                        </a:rPr>
                        <a:t>554 - Assist invalid</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a:effectLst/>
                        </a:rPr>
                        <a:t>7</a:t>
                      </a:r>
                      <a:endParaRPr lang="en-US" sz="1800" b="1" i="0" u="none" strike="noStrike">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348315836"/>
                  </a:ext>
                </a:extLst>
              </a:tr>
              <a:tr h="143155">
                <a:tc>
                  <a:txBody>
                    <a:bodyPr/>
                    <a:lstStyle/>
                    <a:p>
                      <a:pPr algn="l" fontAlgn="b"/>
                      <a:r>
                        <a:rPr lang="en-US" sz="1800" b="1" u="none" strike="noStrike" dirty="0">
                          <a:effectLst/>
                        </a:rPr>
                        <a:t>321 - EMS call, excluding vehicle accident with injury</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6</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3315894282"/>
                  </a:ext>
                </a:extLst>
              </a:tr>
              <a:tr h="182700">
                <a:tc>
                  <a:txBody>
                    <a:bodyPr/>
                    <a:lstStyle/>
                    <a:p>
                      <a:pPr algn="l" fontAlgn="b"/>
                      <a:r>
                        <a:rPr lang="en-US" sz="1800" b="1" u="none" strike="noStrike" dirty="0">
                          <a:effectLst/>
                        </a:rPr>
                        <a:t>311 - Medical assist, assist EMS crew</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a:effectLst/>
                        </a:rPr>
                        <a:t>4</a:t>
                      </a:r>
                      <a:endParaRPr lang="en-US" sz="1800" b="1" i="0" u="none" strike="noStrike">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851715336"/>
                  </a:ext>
                </a:extLst>
              </a:tr>
              <a:tr h="171445">
                <a:tc>
                  <a:txBody>
                    <a:bodyPr/>
                    <a:lstStyle/>
                    <a:p>
                      <a:pPr algn="l" fontAlgn="b"/>
                      <a:r>
                        <a:rPr lang="en-US" sz="1800" b="1" u="none" strike="noStrike" dirty="0">
                          <a:effectLst/>
                        </a:rPr>
                        <a:t>743 - Smoke detector activation, no fire - unintentional</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470627190"/>
                  </a:ext>
                </a:extLst>
              </a:tr>
              <a:tr h="160190">
                <a:tc>
                  <a:txBody>
                    <a:bodyPr/>
                    <a:lstStyle/>
                    <a:p>
                      <a:pPr algn="l" fontAlgn="b"/>
                      <a:r>
                        <a:rPr lang="en-US" sz="1800" b="1" u="none" strike="noStrike" dirty="0">
                          <a:effectLst/>
                        </a:rPr>
                        <a:t>745 - Alarm system activation, no fire - unintentional</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434361374"/>
                  </a:ext>
                </a:extLst>
              </a:tr>
              <a:tr h="148935">
                <a:tc>
                  <a:txBody>
                    <a:bodyPr/>
                    <a:lstStyle/>
                    <a:p>
                      <a:pPr algn="l" fontAlgn="b"/>
                      <a:r>
                        <a:rPr lang="en-US" sz="1800" b="1" u="none" strike="noStrike" dirty="0">
                          <a:effectLst/>
                        </a:rPr>
                        <a:t>320 - Emergency medical service incident, other</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a:effectLst/>
                        </a:rPr>
                        <a:t>2</a:t>
                      </a:r>
                      <a:endParaRPr lang="en-US" sz="1800" b="1" i="0" u="none" strike="noStrike">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046051864"/>
                  </a:ext>
                </a:extLst>
              </a:tr>
              <a:tr h="137680">
                <a:tc>
                  <a:txBody>
                    <a:bodyPr/>
                    <a:lstStyle/>
                    <a:p>
                      <a:pPr algn="l" fontAlgn="b"/>
                      <a:r>
                        <a:rPr lang="en-US" sz="1800" b="1" u="none" strike="noStrike">
                          <a:effectLst/>
                        </a:rPr>
                        <a:t>736 - CO detector activation due to malfunction</a:t>
                      </a:r>
                      <a:endParaRPr lang="en-US" sz="1800" b="1" i="0" u="none" strike="noStrike">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3506804462"/>
                  </a:ext>
                </a:extLst>
              </a:tr>
              <a:tr h="207705">
                <a:tc>
                  <a:txBody>
                    <a:bodyPr/>
                    <a:lstStyle/>
                    <a:p>
                      <a:pPr algn="l" fontAlgn="b"/>
                      <a:r>
                        <a:rPr lang="en-US" sz="1800" b="1" u="none" strike="noStrike" dirty="0">
                          <a:effectLst/>
                        </a:rPr>
                        <a:t>160 - Special outside fire, other</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2</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268770776"/>
                  </a:ext>
                </a:extLst>
              </a:tr>
              <a:tr h="88100">
                <a:tc>
                  <a:txBody>
                    <a:bodyPr/>
                    <a:lstStyle/>
                    <a:p>
                      <a:pPr algn="l" fontAlgn="b"/>
                      <a:r>
                        <a:rPr lang="en-US" sz="1800" b="1" u="none" strike="noStrike" dirty="0">
                          <a:effectLst/>
                        </a:rPr>
                        <a:t>733 - Smoke detector activation due to malfunction</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3762443107"/>
                  </a:ext>
                </a:extLst>
              </a:tr>
              <a:tr h="164875">
                <a:tc>
                  <a:txBody>
                    <a:bodyPr/>
                    <a:lstStyle/>
                    <a:p>
                      <a:pPr algn="l" fontAlgn="b"/>
                      <a:r>
                        <a:rPr lang="en-US" sz="1800" b="1" u="none" strike="noStrike" dirty="0">
                          <a:effectLst/>
                        </a:rPr>
                        <a:t>735 - Alarm system sounded due to malfunction</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2267699703"/>
                  </a:ext>
                </a:extLst>
              </a:tr>
              <a:tr h="194260">
                <a:tc>
                  <a:txBody>
                    <a:bodyPr/>
                    <a:lstStyle/>
                    <a:p>
                      <a:pPr algn="l" fontAlgn="b"/>
                      <a:r>
                        <a:rPr lang="en-US" sz="1800" b="1" u="none" strike="noStrike">
                          <a:effectLst/>
                        </a:rPr>
                        <a:t>111 - Building fire</a:t>
                      </a:r>
                      <a:endParaRPr lang="en-US" sz="1800" b="1" i="0" u="none" strike="noStrike">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856403642"/>
                  </a:ext>
                </a:extLst>
              </a:tr>
              <a:tr h="40765">
                <a:tc>
                  <a:txBody>
                    <a:bodyPr/>
                    <a:lstStyle/>
                    <a:p>
                      <a:pPr algn="l" fontAlgn="b"/>
                      <a:r>
                        <a:rPr lang="en-US" sz="1800" b="1" u="none" strike="noStrike" dirty="0">
                          <a:effectLst/>
                        </a:rPr>
                        <a:t>911 - Citizen complaint</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459981093"/>
                  </a:ext>
                </a:extLst>
              </a:tr>
              <a:tr h="110790">
                <a:tc>
                  <a:txBody>
                    <a:bodyPr/>
                    <a:lstStyle/>
                    <a:p>
                      <a:pPr algn="l" fontAlgn="b"/>
                      <a:r>
                        <a:rPr lang="en-US" sz="1800" b="1" u="none" strike="noStrike">
                          <a:effectLst/>
                        </a:rPr>
                        <a:t>322 - Motor vehicle accident with injuries</a:t>
                      </a:r>
                      <a:endParaRPr lang="en-US" sz="1800" b="1" i="0" u="none" strike="noStrike">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a:effectLst/>
                        </a:rPr>
                        <a:t>1</a:t>
                      </a:r>
                      <a:endParaRPr lang="en-US" sz="1800" b="1" i="0" u="none" strike="noStrike">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131054775"/>
                  </a:ext>
                </a:extLst>
              </a:tr>
              <a:tr h="140175">
                <a:tc>
                  <a:txBody>
                    <a:bodyPr/>
                    <a:lstStyle/>
                    <a:p>
                      <a:pPr algn="l" fontAlgn="b"/>
                      <a:r>
                        <a:rPr lang="en-US" sz="1800" b="1" u="none" strike="noStrike" dirty="0">
                          <a:effectLst/>
                        </a:rPr>
                        <a:t>324 - Motor vehicle accident with no injuries.</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4184837847"/>
                  </a:ext>
                </a:extLst>
              </a:tr>
              <a:tr h="159400">
                <a:tc>
                  <a:txBody>
                    <a:bodyPr/>
                    <a:lstStyle/>
                    <a:p>
                      <a:pPr algn="l" fontAlgn="b"/>
                      <a:r>
                        <a:rPr lang="en-US" sz="1800" b="1" u="none" strike="noStrike">
                          <a:effectLst/>
                        </a:rPr>
                        <a:t>411 - Gasoline or other flammable liquid spill</a:t>
                      </a:r>
                      <a:endParaRPr lang="en-US" sz="1800" b="1" i="0" u="none" strike="noStrike">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897175721"/>
                  </a:ext>
                </a:extLst>
              </a:tr>
              <a:tr h="148145">
                <a:tc>
                  <a:txBody>
                    <a:bodyPr/>
                    <a:lstStyle/>
                    <a:p>
                      <a:pPr algn="l" fontAlgn="b"/>
                      <a:r>
                        <a:rPr lang="en-US" sz="1800" b="1" u="none" strike="noStrike" dirty="0">
                          <a:effectLst/>
                        </a:rPr>
                        <a:t>424 - Carbon monoxide incident</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2002793479"/>
                  </a:ext>
                </a:extLst>
              </a:tr>
              <a:tr h="55610">
                <a:tc>
                  <a:txBody>
                    <a:bodyPr/>
                    <a:lstStyle/>
                    <a:p>
                      <a:pPr algn="l" fontAlgn="b"/>
                      <a:r>
                        <a:rPr lang="en-US" sz="1800" b="1" u="none" strike="noStrike" dirty="0">
                          <a:effectLst/>
                        </a:rPr>
                        <a:t>445 - Arcing, shorted electrical equipment</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426709639"/>
                  </a:ext>
                </a:extLst>
              </a:tr>
              <a:tr h="95155">
                <a:tc>
                  <a:txBody>
                    <a:bodyPr/>
                    <a:lstStyle/>
                    <a:p>
                      <a:pPr algn="l" fontAlgn="b"/>
                      <a:r>
                        <a:rPr lang="en-US" sz="1800" b="1" u="none" strike="noStrike" dirty="0">
                          <a:effectLst/>
                        </a:rPr>
                        <a:t>551 - Assist police or other governmental agency</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1304562990"/>
                  </a:ext>
                </a:extLst>
              </a:tr>
              <a:tr h="104220">
                <a:tc>
                  <a:txBody>
                    <a:bodyPr/>
                    <a:lstStyle/>
                    <a:p>
                      <a:pPr algn="l" fontAlgn="b"/>
                      <a:r>
                        <a:rPr lang="en-US" sz="1800" b="1" u="none" strike="noStrike" dirty="0">
                          <a:effectLst/>
                        </a:rPr>
                        <a:t>622 - No incident found on arrival at dispatch address</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4211998153"/>
                  </a:ext>
                </a:extLst>
              </a:tr>
              <a:tr h="316055">
                <a:tc>
                  <a:txBody>
                    <a:bodyPr/>
                    <a:lstStyle/>
                    <a:p>
                      <a:pPr algn="l" fontAlgn="b"/>
                      <a:r>
                        <a:rPr lang="en-US" sz="1800" b="1" u="none" strike="noStrike" dirty="0">
                          <a:effectLst/>
                        </a:rPr>
                        <a:t>651 - Smoke scare, odor of smoke</a:t>
                      </a:r>
                      <a:endParaRPr lang="en-US" sz="1800" b="1" i="0" u="none" strike="noStrike" dirty="0">
                        <a:solidFill>
                          <a:srgbClr val="000000"/>
                        </a:solidFill>
                        <a:effectLst/>
                        <a:latin typeface="Calibri" panose="020F0502020204030204" pitchFamily="34" charset="0"/>
                      </a:endParaRPr>
                    </a:p>
                  </a:txBody>
                  <a:tcPr marL="45720" marR="45720" marT="0" marB="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marT="0" marB="0" anchor="b">
                    <a:solidFill>
                      <a:schemeClr val="bg1"/>
                    </a:solidFill>
                  </a:tcPr>
                </a:tc>
                <a:extLst>
                  <a:ext uri="{0D108BD9-81ED-4DB2-BD59-A6C34878D82A}">
                    <a16:rowId xmlns:a16="http://schemas.microsoft.com/office/drawing/2014/main" val="2786879813"/>
                  </a:ext>
                </a:extLst>
              </a:tr>
              <a:tr h="316055">
                <a:tc>
                  <a:txBody>
                    <a:bodyPr/>
                    <a:lstStyle/>
                    <a:p>
                      <a:pPr algn="l" fontAlgn="b"/>
                      <a:r>
                        <a:rPr lang="en-US" sz="1800" b="1" u="none" strike="noStrike" dirty="0">
                          <a:effectLst/>
                        </a:rPr>
                        <a:t>700 - False alarm or false call, other</a:t>
                      </a:r>
                      <a:endParaRPr lang="en-US" sz="1800" b="1" i="0" u="none" strike="noStrike" dirty="0">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45720" anchor="b">
                    <a:solidFill>
                      <a:schemeClr val="bg1"/>
                    </a:solidFill>
                  </a:tcPr>
                </a:tc>
                <a:extLst>
                  <a:ext uri="{0D108BD9-81ED-4DB2-BD59-A6C34878D82A}">
                    <a16:rowId xmlns:a16="http://schemas.microsoft.com/office/drawing/2014/main" val="673017989"/>
                  </a:ext>
                </a:extLst>
              </a:tr>
            </a:tbl>
          </a:graphicData>
        </a:graphic>
      </p:graphicFrame>
    </p:spTree>
    <p:extLst>
      <p:ext uri="{BB962C8B-B14F-4D97-AF65-F5344CB8AC3E}">
        <p14:creationId xmlns:p14="http://schemas.microsoft.com/office/powerpoint/2010/main" val="1870621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FF86BA2-BDC5-448A-80B9-38BC5F72F7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0960" y="101600"/>
            <a:ext cx="9451127" cy="6710859"/>
          </a:xfrm>
        </p:spPr>
      </p:pic>
    </p:spTree>
    <p:extLst>
      <p:ext uri="{BB962C8B-B14F-4D97-AF65-F5344CB8AC3E}">
        <p14:creationId xmlns:p14="http://schemas.microsoft.com/office/powerpoint/2010/main" val="2948398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A8DC94F-B765-4493-ABD1-50DD42F8917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764" y="254000"/>
            <a:ext cx="12033183" cy="6339840"/>
          </a:xfrm>
        </p:spPr>
      </p:pic>
    </p:spTree>
    <p:extLst>
      <p:ext uri="{BB962C8B-B14F-4D97-AF65-F5344CB8AC3E}">
        <p14:creationId xmlns:p14="http://schemas.microsoft.com/office/powerpoint/2010/main" val="4204177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80B25-3B1A-4A23-AD8F-4C0B18E004E2}"/>
              </a:ext>
            </a:extLst>
          </p:cNvPr>
          <p:cNvSpPr>
            <a:spLocks noGrp="1"/>
          </p:cNvSpPr>
          <p:nvPr>
            <p:ph type="title"/>
          </p:nvPr>
        </p:nvSpPr>
        <p:spPr>
          <a:xfrm>
            <a:off x="839789" y="100967"/>
            <a:ext cx="10515600" cy="1325563"/>
          </a:xfrm>
        </p:spPr>
        <p:txBody>
          <a:bodyPr/>
          <a:lstStyle/>
          <a:p>
            <a:pPr algn="ctr"/>
            <a:r>
              <a:rPr lang="en-US" b="1" dirty="0"/>
              <a:t>Response Time Goals and Actuals</a:t>
            </a:r>
          </a:p>
        </p:txBody>
      </p:sp>
      <p:sp>
        <p:nvSpPr>
          <p:cNvPr id="4" name="Text Placeholder 3">
            <a:extLst>
              <a:ext uri="{FF2B5EF4-FFF2-40B4-BE49-F238E27FC236}">
                <a16:creationId xmlns:a16="http://schemas.microsoft.com/office/drawing/2014/main" id="{04CEF354-2396-4F6B-84D5-A9CEC10CCEA9}"/>
              </a:ext>
            </a:extLst>
          </p:cNvPr>
          <p:cNvSpPr>
            <a:spLocks noGrp="1"/>
          </p:cNvSpPr>
          <p:nvPr>
            <p:ph type="body" idx="1"/>
          </p:nvPr>
        </p:nvSpPr>
        <p:spPr>
          <a:xfrm>
            <a:off x="413069" y="1681163"/>
            <a:ext cx="5510211" cy="823912"/>
          </a:xfrm>
          <a:solidFill>
            <a:schemeClr val="bg1"/>
          </a:solidFill>
        </p:spPr>
        <p:txBody>
          <a:bodyPr>
            <a:normAutofit/>
          </a:bodyPr>
          <a:lstStyle/>
          <a:p>
            <a:pPr algn="ctr"/>
            <a:r>
              <a:rPr lang="en-US" sz="3200" dirty="0"/>
              <a:t>Goals</a:t>
            </a:r>
          </a:p>
        </p:txBody>
      </p:sp>
      <p:sp>
        <p:nvSpPr>
          <p:cNvPr id="5" name="Content Placeholder 4">
            <a:extLst>
              <a:ext uri="{FF2B5EF4-FFF2-40B4-BE49-F238E27FC236}">
                <a16:creationId xmlns:a16="http://schemas.microsoft.com/office/drawing/2014/main" id="{2EA963F6-E225-4F56-8CCA-CD001E01C59B}"/>
              </a:ext>
            </a:extLst>
          </p:cNvPr>
          <p:cNvSpPr>
            <a:spLocks noGrp="1"/>
          </p:cNvSpPr>
          <p:nvPr>
            <p:ph sz="half" idx="2"/>
          </p:nvPr>
        </p:nvSpPr>
        <p:spPr>
          <a:xfrm>
            <a:off x="413069" y="2505074"/>
            <a:ext cx="5510211" cy="3905885"/>
          </a:xfrm>
          <a:solidFill>
            <a:schemeClr val="bg1"/>
          </a:solidFill>
        </p:spPr>
        <p:txBody>
          <a:bodyPr/>
          <a:lstStyle/>
          <a:p>
            <a:r>
              <a:rPr lang="en-US" dirty="0"/>
              <a:t>In service time an average of: </a:t>
            </a:r>
          </a:p>
          <a:p>
            <a:pPr lvl="1"/>
            <a:r>
              <a:rPr lang="en-US" dirty="0"/>
              <a:t>60 seconds for medicals and </a:t>
            </a:r>
          </a:p>
          <a:p>
            <a:pPr lvl="1"/>
            <a:r>
              <a:rPr lang="en-US" dirty="0"/>
              <a:t>80 seconds for fire calls </a:t>
            </a:r>
          </a:p>
          <a:p>
            <a:pPr lvl="1"/>
            <a:r>
              <a:rPr lang="en-US" dirty="0"/>
              <a:t>Source: NFPA 1710 </a:t>
            </a:r>
          </a:p>
          <a:p>
            <a:r>
              <a:rPr lang="en-US" dirty="0"/>
              <a:t>On scene time of:</a:t>
            </a:r>
          </a:p>
          <a:p>
            <a:pPr lvl="1"/>
            <a:r>
              <a:rPr lang="en-US" dirty="0"/>
              <a:t>10 minutes or less 80% of the time </a:t>
            </a:r>
          </a:p>
          <a:p>
            <a:pPr lvl="1"/>
            <a:r>
              <a:rPr lang="en-US" dirty="0"/>
              <a:t>Source: NFPA 1720 </a:t>
            </a:r>
          </a:p>
        </p:txBody>
      </p:sp>
      <p:sp>
        <p:nvSpPr>
          <p:cNvPr id="6" name="Text Placeholder 5">
            <a:extLst>
              <a:ext uri="{FF2B5EF4-FFF2-40B4-BE49-F238E27FC236}">
                <a16:creationId xmlns:a16="http://schemas.microsoft.com/office/drawing/2014/main" id="{94C5790B-4D7B-4DC1-A502-3153832C3E8C}"/>
              </a:ext>
            </a:extLst>
          </p:cNvPr>
          <p:cNvSpPr>
            <a:spLocks noGrp="1"/>
          </p:cNvSpPr>
          <p:nvPr>
            <p:ph type="body" sz="quarter" idx="3"/>
          </p:nvPr>
        </p:nvSpPr>
        <p:spPr>
          <a:xfrm>
            <a:off x="6172200" y="1681163"/>
            <a:ext cx="5510209" cy="823912"/>
          </a:xfrm>
          <a:solidFill>
            <a:schemeClr val="bg1"/>
          </a:solidFill>
        </p:spPr>
        <p:txBody>
          <a:bodyPr>
            <a:normAutofit/>
          </a:bodyPr>
          <a:lstStyle/>
          <a:p>
            <a:pPr algn="ctr"/>
            <a:r>
              <a:rPr lang="en-US" sz="3200" dirty="0"/>
              <a:t>Actuals</a:t>
            </a:r>
          </a:p>
        </p:txBody>
      </p:sp>
      <p:sp>
        <p:nvSpPr>
          <p:cNvPr id="7" name="Content Placeholder 6">
            <a:extLst>
              <a:ext uri="{FF2B5EF4-FFF2-40B4-BE49-F238E27FC236}">
                <a16:creationId xmlns:a16="http://schemas.microsoft.com/office/drawing/2014/main" id="{6CFBBD7C-3D4E-4D05-A78B-B77BF6159395}"/>
              </a:ext>
            </a:extLst>
          </p:cNvPr>
          <p:cNvSpPr>
            <a:spLocks noGrp="1"/>
          </p:cNvSpPr>
          <p:nvPr>
            <p:ph sz="quarter" idx="4"/>
          </p:nvPr>
        </p:nvSpPr>
        <p:spPr>
          <a:xfrm>
            <a:off x="6172201" y="2505074"/>
            <a:ext cx="5510210" cy="3804285"/>
          </a:xfrm>
          <a:solidFill>
            <a:schemeClr val="bg1"/>
          </a:solidFill>
        </p:spPr>
        <p:txBody>
          <a:bodyPr/>
          <a:lstStyle/>
          <a:p>
            <a:r>
              <a:rPr lang="en-US" dirty="0"/>
              <a:t>Inservice time for all of the calls:</a:t>
            </a:r>
          </a:p>
          <a:p>
            <a:pPr lvl="1"/>
            <a:r>
              <a:rPr lang="en-US" dirty="0"/>
              <a:t>90 seconds average</a:t>
            </a:r>
          </a:p>
          <a:p>
            <a:pPr lvl="1"/>
            <a:r>
              <a:rPr lang="en-US" dirty="0"/>
              <a:t>76 seconds median </a:t>
            </a:r>
          </a:p>
          <a:p>
            <a:r>
              <a:rPr lang="en-US" dirty="0"/>
              <a:t>On scene time:</a:t>
            </a:r>
          </a:p>
          <a:p>
            <a:pPr lvl="1"/>
            <a:r>
              <a:rPr lang="en-US" dirty="0"/>
              <a:t>11:31 seconds or less 80% of the time.  </a:t>
            </a:r>
          </a:p>
          <a:p>
            <a:pPr lvl="1"/>
            <a:r>
              <a:rPr lang="en-US" dirty="0"/>
              <a:t>9:40 Average</a:t>
            </a:r>
          </a:p>
          <a:p>
            <a:pPr lvl="1"/>
            <a:r>
              <a:rPr lang="en-US" dirty="0"/>
              <a:t>9:26 Median  </a:t>
            </a:r>
          </a:p>
          <a:p>
            <a:endParaRPr lang="en-US" dirty="0"/>
          </a:p>
        </p:txBody>
      </p:sp>
    </p:spTree>
    <p:extLst>
      <p:ext uri="{BB962C8B-B14F-4D97-AF65-F5344CB8AC3E}">
        <p14:creationId xmlns:p14="http://schemas.microsoft.com/office/powerpoint/2010/main" val="4262453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2A471-F951-4330-B60A-0DC2D60DCDA4}"/>
              </a:ext>
            </a:extLst>
          </p:cNvPr>
          <p:cNvSpPr>
            <a:spLocks noGrp="1"/>
          </p:cNvSpPr>
          <p:nvPr>
            <p:ph type="title"/>
          </p:nvPr>
        </p:nvSpPr>
        <p:spPr/>
        <p:txBody>
          <a:bodyPr/>
          <a:lstStyle/>
          <a:p>
            <a:pPr algn="ctr"/>
            <a:r>
              <a:rPr lang="en-US" b="1" dirty="0"/>
              <a:t>Orono Fire Department Duties</a:t>
            </a:r>
          </a:p>
        </p:txBody>
      </p:sp>
      <p:sp>
        <p:nvSpPr>
          <p:cNvPr id="3" name="Content Placeholder 2">
            <a:extLst>
              <a:ext uri="{FF2B5EF4-FFF2-40B4-BE49-F238E27FC236}">
                <a16:creationId xmlns:a16="http://schemas.microsoft.com/office/drawing/2014/main" id="{57813184-FB80-46F7-87B1-049181EF6A91}"/>
              </a:ext>
            </a:extLst>
          </p:cNvPr>
          <p:cNvSpPr>
            <a:spLocks noGrp="1"/>
          </p:cNvSpPr>
          <p:nvPr>
            <p:ph idx="1"/>
          </p:nvPr>
        </p:nvSpPr>
        <p:spPr/>
        <p:txBody>
          <a:bodyPr>
            <a:normAutofit fontScale="92500" lnSpcReduction="10000"/>
          </a:bodyPr>
          <a:lstStyle/>
          <a:p>
            <a:r>
              <a:rPr lang="en-US" sz="2800" b="1" i="0" u="none" strike="noStrike" baseline="0" dirty="0"/>
              <a:t>Plan for on-scene responses.</a:t>
            </a:r>
            <a:r>
              <a:rPr lang="en-US" sz="2800" b="1" dirty="0"/>
              <a:t> </a:t>
            </a:r>
          </a:p>
          <a:p>
            <a:pPr lvl="1"/>
            <a:r>
              <a:rPr lang="en-US" b="1" dirty="0"/>
              <a:t>We are using the data to date to determine when and where our Duty Crew should be located for response</a:t>
            </a:r>
          </a:p>
          <a:p>
            <a:r>
              <a:rPr lang="en-US" sz="2800" b="1" dirty="0"/>
              <a:t>Ensure fire code enforcement.</a:t>
            </a:r>
          </a:p>
          <a:p>
            <a:pPr lvl="1"/>
            <a:r>
              <a:rPr lang="en-US" b="1" dirty="0"/>
              <a:t>We are the beginning stages of routine fire code inspections </a:t>
            </a:r>
          </a:p>
          <a:p>
            <a:pPr lvl="1"/>
            <a:r>
              <a:rPr lang="en-US" b="1" dirty="0"/>
              <a:t>We perform plan reviews on all new commercial and residential developments to ensure fire code enforcement. </a:t>
            </a:r>
          </a:p>
          <a:p>
            <a:pPr lvl="1"/>
            <a:r>
              <a:rPr lang="en-US" b="1" dirty="0"/>
              <a:t>Review burn and event permits </a:t>
            </a:r>
          </a:p>
          <a:p>
            <a:r>
              <a:rPr lang="en-US" sz="2800" b="1" i="0" u="none" strike="noStrike" baseline="0" dirty="0"/>
              <a:t>Prepare a competent work force and support safe operations.</a:t>
            </a:r>
          </a:p>
          <a:p>
            <a:pPr lvl="1"/>
            <a:r>
              <a:rPr lang="en-US" b="1" dirty="0"/>
              <a:t>We assign online training that can be done on shift of at home </a:t>
            </a:r>
          </a:p>
          <a:p>
            <a:pPr lvl="1"/>
            <a:r>
              <a:rPr lang="en-US" b="1" dirty="0"/>
              <a:t>We assign shift training for our firefighters </a:t>
            </a:r>
          </a:p>
          <a:p>
            <a:pPr lvl="1"/>
            <a:r>
              <a:rPr lang="en-US" b="1" dirty="0"/>
              <a:t>We have in-person group training on Wednesday nights </a:t>
            </a:r>
            <a:endParaRPr lang="en-US" dirty="0"/>
          </a:p>
          <a:p>
            <a:endParaRPr lang="en-US" dirty="0"/>
          </a:p>
        </p:txBody>
      </p:sp>
    </p:spTree>
    <p:extLst>
      <p:ext uri="{BB962C8B-B14F-4D97-AF65-F5344CB8AC3E}">
        <p14:creationId xmlns:p14="http://schemas.microsoft.com/office/powerpoint/2010/main" val="2293421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C7E47-CE67-4EAE-A10D-9235B8CDE2F4}"/>
              </a:ext>
            </a:extLst>
          </p:cNvPr>
          <p:cNvSpPr>
            <a:spLocks noGrp="1"/>
          </p:cNvSpPr>
          <p:nvPr>
            <p:ph type="title"/>
          </p:nvPr>
        </p:nvSpPr>
        <p:spPr>
          <a:xfrm>
            <a:off x="838200" y="18255"/>
            <a:ext cx="10515600" cy="1325563"/>
          </a:xfrm>
        </p:spPr>
        <p:txBody>
          <a:bodyPr/>
          <a:lstStyle/>
          <a:p>
            <a:pPr algn="ctr"/>
            <a:r>
              <a:rPr lang="en-US" b="1" dirty="0"/>
              <a:t>Orono Fire Department Goals</a:t>
            </a:r>
          </a:p>
        </p:txBody>
      </p:sp>
      <p:sp>
        <p:nvSpPr>
          <p:cNvPr id="3" name="Content Placeholder 2">
            <a:extLst>
              <a:ext uri="{FF2B5EF4-FFF2-40B4-BE49-F238E27FC236}">
                <a16:creationId xmlns:a16="http://schemas.microsoft.com/office/drawing/2014/main" id="{DB19CF26-B1D3-4A60-9A98-F4694762ACC4}"/>
              </a:ext>
            </a:extLst>
          </p:cNvPr>
          <p:cNvSpPr>
            <a:spLocks noGrp="1"/>
          </p:cNvSpPr>
          <p:nvPr>
            <p:ph idx="1"/>
          </p:nvPr>
        </p:nvSpPr>
        <p:spPr>
          <a:xfrm>
            <a:off x="0" y="1343818"/>
            <a:ext cx="12192000" cy="5514182"/>
          </a:xfrm>
          <a:solidFill>
            <a:schemeClr val="bg1"/>
          </a:solidFill>
        </p:spPr>
        <p:txBody>
          <a:bodyPr/>
          <a:lstStyle/>
          <a:p>
            <a:r>
              <a:rPr lang="en-US" sz="2800" b="1" i="0" u="none" strike="noStrike" baseline="0" dirty="0"/>
              <a:t>Plan for on-scene responses.</a:t>
            </a:r>
            <a:r>
              <a:rPr lang="en-US" sz="2800" b="1" dirty="0"/>
              <a:t> </a:t>
            </a:r>
          </a:p>
          <a:p>
            <a:pPr lvl="1"/>
            <a:r>
              <a:rPr lang="en-US" b="1" dirty="0"/>
              <a:t>Our goal is to do 4 pre-plans per week </a:t>
            </a:r>
          </a:p>
          <a:p>
            <a:r>
              <a:rPr lang="en-US" sz="2800" b="1" dirty="0"/>
              <a:t>Ensure fire code enforcement.</a:t>
            </a:r>
          </a:p>
          <a:p>
            <a:pPr lvl="1"/>
            <a:r>
              <a:rPr lang="en-US" b="1" dirty="0"/>
              <a:t>We are the beginning stages of routine fire code inspections </a:t>
            </a:r>
          </a:p>
          <a:p>
            <a:pPr lvl="1"/>
            <a:r>
              <a:rPr lang="en-US" b="1" dirty="0"/>
              <a:t>Our goal is to do 4 inspections for fire code enforcement per week </a:t>
            </a:r>
          </a:p>
          <a:p>
            <a:r>
              <a:rPr lang="en-US" sz="2800" b="1" i="0" u="none" strike="noStrike" baseline="0" dirty="0"/>
              <a:t>Prepare a competent work force and support safe operations.</a:t>
            </a:r>
          </a:p>
          <a:p>
            <a:pPr lvl="1"/>
            <a:r>
              <a:rPr lang="en-US" b="1" dirty="0"/>
              <a:t>Goal is to do one of each of the following per month Blue Card CE module , FRSI module and Brass Tacks &amp; Hard Facts module for our online training that can be done on shift of at home </a:t>
            </a:r>
          </a:p>
          <a:p>
            <a:pPr lvl="1"/>
            <a:r>
              <a:rPr lang="en-US" b="1" dirty="0"/>
              <a:t>Quarterly EMS training </a:t>
            </a:r>
          </a:p>
          <a:p>
            <a:pPr lvl="1"/>
            <a:r>
              <a:rPr lang="en-US" b="1" dirty="0"/>
              <a:t>2 – 4 in-person group training on Wednesday nights per month  </a:t>
            </a:r>
            <a:endParaRPr lang="en-US" dirty="0"/>
          </a:p>
          <a:p>
            <a:endParaRPr lang="en-US" dirty="0"/>
          </a:p>
        </p:txBody>
      </p:sp>
    </p:spTree>
    <p:extLst>
      <p:ext uri="{BB962C8B-B14F-4D97-AF65-F5344CB8AC3E}">
        <p14:creationId xmlns:p14="http://schemas.microsoft.com/office/powerpoint/2010/main" val="282618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4522-DB63-4309-8311-A952CF5D5D77}"/>
              </a:ext>
            </a:extLst>
          </p:cNvPr>
          <p:cNvSpPr>
            <a:spLocks noGrp="1"/>
          </p:cNvSpPr>
          <p:nvPr>
            <p:ph type="title"/>
          </p:nvPr>
        </p:nvSpPr>
        <p:spPr>
          <a:xfrm>
            <a:off x="838200" y="18255"/>
            <a:ext cx="10515600" cy="997745"/>
          </a:xfrm>
        </p:spPr>
        <p:txBody>
          <a:bodyPr/>
          <a:lstStyle/>
          <a:p>
            <a:pPr algn="ctr"/>
            <a:r>
              <a:rPr lang="en-US" b="1" dirty="0"/>
              <a:t>Community Engagement </a:t>
            </a:r>
          </a:p>
        </p:txBody>
      </p:sp>
      <p:sp>
        <p:nvSpPr>
          <p:cNvPr id="3" name="Content Placeholder 2">
            <a:extLst>
              <a:ext uri="{FF2B5EF4-FFF2-40B4-BE49-F238E27FC236}">
                <a16:creationId xmlns:a16="http://schemas.microsoft.com/office/drawing/2014/main" id="{6BCE870F-CBDC-4004-994D-4685BF8FD2E9}"/>
              </a:ext>
            </a:extLst>
          </p:cNvPr>
          <p:cNvSpPr>
            <a:spLocks noGrp="1"/>
          </p:cNvSpPr>
          <p:nvPr>
            <p:ph idx="1"/>
          </p:nvPr>
        </p:nvSpPr>
        <p:spPr>
          <a:xfrm>
            <a:off x="838200" y="1383323"/>
            <a:ext cx="10515600" cy="4793640"/>
          </a:xfrm>
          <a:solidFill>
            <a:schemeClr val="bg1"/>
          </a:solidFill>
        </p:spPr>
        <p:txBody>
          <a:bodyPr>
            <a:normAutofit fontScale="70000" lnSpcReduction="20000"/>
          </a:bodyPr>
          <a:lstStyle/>
          <a:p>
            <a:r>
              <a:rPr lang="en-US" dirty="0"/>
              <a:t>Orono Fire Open House </a:t>
            </a:r>
          </a:p>
          <a:p>
            <a:r>
              <a:rPr lang="en-US" dirty="0"/>
              <a:t>Halloween at the Stables </a:t>
            </a:r>
          </a:p>
          <a:p>
            <a:r>
              <a:rPr lang="en-US" dirty="0"/>
              <a:t>Orono High School Leadership Class Guest Speaker </a:t>
            </a:r>
          </a:p>
          <a:p>
            <a:r>
              <a:rPr lang="en-US" dirty="0"/>
              <a:t>Orono School Auction – Ride to School with the Duty Crew and Chief</a:t>
            </a:r>
          </a:p>
          <a:p>
            <a:r>
              <a:rPr lang="en-US" dirty="0"/>
              <a:t>Orono Public Works Open House </a:t>
            </a:r>
          </a:p>
          <a:p>
            <a:r>
              <a:rPr lang="en-US" dirty="0"/>
              <a:t>Navarre Lunds and Byerlys Boo Blast </a:t>
            </a:r>
          </a:p>
          <a:p>
            <a:r>
              <a:rPr lang="en-US" dirty="0"/>
              <a:t>Salvation Army Bell Ringing at the Navarre Lunds and Byerlys </a:t>
            </a:r>
          </a:p>
          <a:p>
            <a:r>
              <a:rPr lang="en-US" dirty="0"/>
              <a:t>Orono Tree Lighting </a:t>
            </a:r>
          </a:p>
          <a:p>
            <a:r>
              <a:rPr lang="en-US" dirty="0"/>
              <a:t>Navarre Business Pre-planning with Duty Crews</a:t>
            </a:r>
          </a:p>
          <a:p>
            <a:r>
              <a:rPr lang="en-US" dirty="0"/>
              <a:t>Popup Meet and Greets at Areas in Navarre </a:t>
            </a:r>
          </a:p>
          <a:p>
            <a:r>
              <a:rPr lang="en-US" dirty="0"/>
              <a:t>Orono Health and Wellness Fair </a:t>
            </a:r>
          </a:p>
          <a:p>
            <a:r>
              <a:rPr lang="en-US" dirty="0"/>
              <a:t>Orono Schools Heart Safe Event </a:t>
            </a:r>
          </a:p>
          <a:p>
            <a:r>
              <a:rPr lang="en-US" dirty="0"/>
              <a:t>Culver’s Heart Safe Event</a:t>
            </a:r>
          </a:p>
          <a:p>
            <a:r>
              <a:rPr lang="en-US" dirty="0" err="1"/>
              <a:t>Stonebay</a:t>
            </a:r>
            <a:r>
              <a:rPr lang="en-US" dirty="0"/>
              <a:t> Heart Safe Event </a:t>
            </a:r>
          </a:p>
        </p:txBody>
      </p:sp>
      <p:sp>
        <p:nvSpPr>
          <p:cNvPr id="5" name="TextBox 4">
            <a:extLst>
              <a:ext uri="{FF2B5EF4-FFF2-40B4-BE49-F238E27FC236}">
                <a16:creationId xmlns:a16="http://schemas.microsoft.com/office/drawing/2014/main" id="{3FF92FA8-EFE4-477D-9348-BCE5F4036326}"/>
              </a:ext>
            </a:extLst>
          </p:cNvPr>
          <p:cNvSpPr txBox="1"/>
          <p:nvPr/>
        </p:nvSpPr>
        <p:spPr>
          <a:xfrm>
            <a:off x="3870960" y="681037"/>
            <a:ext cx="6096000" cy="369332"/>
          </a:xfrm>
          <a:prstGeom prst="rect">
            <a:avLst/>
          </a:prstGeom>
          <a:noFill/>
        </p:spPr>
        <p:txBody>
          <a:bodyPr wrap="square">
            <a:spAutoFit/>
          </a:bodyPr>
          <a:lstStyle/>
          <a:p>
            <a:r>
              <a:rPr lang="en-US" sz="1800" b="1" i="0" u="none" strike="noStrike" baseline="0" dirty="0"/>
              <a:t>Promote public awareness of fire safety.</a:t>
            </a:r>
            <a:endParaRPr lang="en-US" dirty="0"/>
          </a:p>
        </p:txBody>
      </p:sp>
    </p:spTree>
    <p:extLst>
      <p:ext uri="{BB962C8B-B14F-4D97-AF65-F5344CB8AC3E}">
        <p14:creationId xmlns:p14="http://schemas.microsoft.com/office/powerpoint/2010/main" val="2404966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5883</TotalTime>
  <Words>821</Words>
  <Application>Microsoft Office PowerPoint</Application>
  <PresentationFormat>Widescreen</PresentationFormat>
  <Paragraphs>136</Paragraphs>
  <Slides>9</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Orono Fire Department</vt:lpstr>
      <vt:lpstr>PowerPoint Presentation</vt:lpstr>
      <vt:lpstr>PowerPoint Presentation</vt:lpstr>
      <vt:lpstr>PowerPoint Presentation</vt:lpstr>
      <vt:lpstr>PowerPoint Presentation</vt:lpstr>
      <vt:lpstr>Response Time Goals and Actuals</vt:lpstr>
      <vt:lpstr>Orono Fire Department Duties</vt:lpstr>
      <vt:lpstr>Orono Fire Department Goals</vt:lpstr>
      <vt:lpstr>Community Engagement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Orono Fire Department</dc:title>
  <dc:creator>James VanEyll</dc:creator>
  <cp:lastModifiedBy>James VanEyll</cp:lastModifiedBy>
  <cp:revision>22</cp:revision>
  <dcterms:created xsi:type="dcterms:W3CDTF">2024-11-06T18:39:10Z</dcterms:created>
  <dcterms:modified xsi:type="dcterms:W3CDTF">2024-11-12T13:50:50Z</dcterms:modified>
</cp:coreProperties>
</file>