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7" r:id="rId3"/>
    <p:sldId id="414" r:id="rId4"/>
    <p:sldId id="419" r:id="rId5"/>
    <p:sldId id="420" r:id="rId6"/>
    <p:sldId id="421" r:id="rId7"/>
    <p:sldId id="404" r:id="rId8"/>
    <p:sldId id="260" r:id="rId9"/>
    <p:sldId id="275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 varScale="1">
        <p:scale>
          <a:sx n="103" d="100"/>
          <a:sy n="103" d="100"/>
        </p:scale>
        <p:origin x="1056" y="-2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F0DF087-2377-4438-A7B9-08EEC1DA368E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C14BAF4-6CC7-4B72-BAAD-B3446FB5A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05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64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24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1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92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6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1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7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8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6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9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7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0463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65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0259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00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3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5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DD1BC75-08E4-453C-AE4F-E108F599996F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5DDFCF-983F-497D-ABA1-CCACC059DA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54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ono color badge 8x10 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4114800"/>
            <a:ext cx="1859280" cy="2324100"/>
          </a:xfrm>
          <a:prstGeom prst="rect">
            <a:avLst/>
          </a:prstGeom>
        </p:spPr>
      </p:pic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458200" cy="14700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/>
              <a:t>Orono Police Department</a:t>
            </a:r>
            <a:br>
              <a:rPr lang="en-US" dirty="0"/>
            </a:br>
            <a:r>
              <a:rPr lang="en-US" dirty="0"/>
              <a:t>Work Session</a:t>
            </a:r>
          </a:p>
        </p:txBody>
      </p:sp>
      <p:pic>
        <p:nvPicPr>
          <p:cNvPr id="8" name="Picture 7" descr="badge_pat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4389275"/>
            <a:ext cx="1346858" cy="17522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CF2F05-230D-4DA8-A993-78174F411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495800"/>
            <a:ext cx="1478280" cy="1478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76200"/>
            <a:ext cx="6554867" cy="1524000"/>
          </a:xfrm>
        </p:spPr>
        <p:txBody>
          <a:bodyPr/>
          <a:lstStyle/>
          <a:p>
            <a:r>
              <a:rPr lang="en-US" dirty="0"/>
              <a:t>2024 Calls for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953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2024 Call for Service</a:t>
            </a:r>
          </a:p>
          <a:p>
            <a:pPr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01/01/24 to 11/5/24</a:t>
            </a:r>
          </a:p>
          <a:p>
            <a:pPr>
              <a:buNone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1600" b="1" dirty="0">
                <a:solidFill>
                  <a:schemeClr val="tx1"/>
                </a:solidFill>
              </a:rPr>
              <a:t>	</a:t>
            </a:r>
            <a:r>
              <a:rPr lang="en-US" sz="1600" b="1" u="sng" dirty="0">
                <a:solidFill>
                  <a:schemeClr val="tx1"/>
                </a:solidFill>
              </a:rPr>
              <a:t>City</a:t>
            </a:r>
            <a:r>
              <a:rPr lang="en-US" sz="1600" b="1" dirty="0">
                <a:solidFill>
                  <a:schemeClr val="tx1"/>
                </a:solidFill>
              </a:rPr>
              <a:t>			</a:t>
            </a:r>
            <a:r>
              <a:rPr lang="en-US" sz="1600" b="1" u="sng" dirty="0">
                <a:solidFill>
                  <a:schemeClr val="tx1"/>
                </a:solidFill>
              </a:rPr>
              <a:t>Crime Summary Report</a:t>
            </a:r>
            <a:r>
              <a:rPr lang="en-US" sz="1600" b="1" dirty="0">
                <a:solidFill>
                  <a:schemeClr val="tx1"/>
                </a:solidFill>
              </a:rPr>
              <a:t>	  		</a:t>
            </a:r>
          </a:p>
          <a:p>
            <a:pPr>
              <a:buNone/>
            </a:pPr>
            <a:r>
              <a:rPr lang="en-US" sz="1600" b="1" dirty="0">
                <a:solidFill>
                  <a:schemeClr val="tx1"/>
                </a:solidFill>
              </a:rPr>
              <a:t>    </a:t>
            </a:r>
            <a:r>
              <a:rPr lang="en-US" sz="1600" dirty="0">
                <a:solidFill>
                  <a:schemeClr val="tx1"/>
                </a:solidFill>
              </a:rPr>
              <a:t>Mound			  	1179		</a:t>
            </a:r>
          </a:p>
          <a:p>
            <a:pPr>
              <a:buNone/>
            </a:pPr>
            <a:r>
              <a:rPr lang="en-US" sz="1600" dirty="0">
                <a:solidFill>
                  <a:schemeClr val="tx1"/>
                </a:solidFill>
              </a:rPr>
              <a:t>     MTB		      	     	  	68  		   		 </a:t>
            </a:r>
          </a:p>
          <a:p>
            <a:pPr>
              <a:buNone/>
            </a:pPr>
            <a:r>
              <a:rPr lang="en-US" sz="1600" dirty="0">
                <a:solidFill>
                  <a:schemeClr val="tx1"/>
                </a:solidFill>
              </a:rPr>
              <a:t>    Orono		      	    	  	1038		</a:t>
            </a:r>
          </a:p>
          <a:p>
            <a:pPr>
              <a:buNone/>
            </a:pPr>
            <a:r>
              <a:rPr lang="en-US" sz="1600" dirty="0">
                <a:solidFill>
                  <a:schemeClr val="tx1"/>
                </a:solidFill>
              </a:rPr>
              <a:t>     SP		      	   	  	273	</a:t>
            </a:r>
          </a:p>
          <a:p>
            <a:pPr>
              <a:buNone/>
            </a:pPr>
            <a:r>
              <a:rPr lang="en-US" sz="1600" dirty="0">
                <a:solidFill>
                  <a:schemeClr val="tx1"/>
                </a:solidFill>
              </a:rPr>
              <a:t>     All		     	  	 	2558</a:t>
            </a:r>
            <a:r>
              <a:rPr lang="en-US" sz="1600" b="1" dirty="0">
                <a:solidFill>
                  <a:schemeClr val="tx1"/>
                </a:solidFill>
              </a:rPr>
              <a:t>			  	</a:t>
            </a:r>
          </a:p>
          <a:p>
            <a:pPr>
              <a:buNone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1600" b="1" dirty="0">
                <a:solidFill>
                  <a:schemeClr val="tx1"/>
                </a:solidFill>
              </a:rPr>
              <a:t>Same time frame for 2023 was  total   3177.</a:t>
            </a:r>
          </a:p>
          <a:p>
            <a:pPr>
              <a:buNone/>
            </a:pPr>
            <a:r>
              <a:rPr lang="en-US" sz="1800" b="1" dirty="0">
                <a:solidFill>
                  <a:schemeClr val="tx1"/>
                </a:solidFill>
              </a:rPr>
              <a:t>Calls for service 15,495</a:t>
            </a:r>
            <a:r>
              <a:rPr lang="en-US" sz="1600" b="1" dirty="0">
                <a:solidFill>
                  <a:schemeClr val="tx1"/>
                </a:solidFill>
              </a:rPr>
              <a:t>		14,695 (2023)	</a:t>
            </a:r>
            <a:r>
              <a:rPr lang="en-US" sz="1600" b="1" dirty="0"/>
              <a:t>		      </a:t>
            </a:r>
          </a:p>
          <a:p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DefaultOcx">
            <a:extLst>
              <a:ext uri="{FF2B5EF4-FFF2-40B4-BE49-F238E27FC236}">
                <a16:creationId xmlns:a16="http://schemas.microsoft.com/office/drawing/2014/main" id="{2AC32A22-882C-4236-B5CC-C088814D314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HTMLSubmit1">
            <a:extLst>
              <a:ext uri="{FF2B5EF4-FFF2-40B4-BE49-F238E27FC236}">
                <a16:creationId xmlns:a16="http://schemas.microsoft.com/office/drawing/2014/main" id="{6F158851-AD5D-414D-A152-8B4EB6C6C51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C52D9E-282D-40B2-AB74-29E20A259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205445"/>
              </p:ext>
            </p:extLst>
          </p:nvPr>
        </p:nvGraphicFramePr>
        <p:xfrm>
          <a:off x="228600" y="990600"/>
          <a:ext cx="8305800" cy="5181597"/>
        </p:xfrm>
        <a:graphic>
          <a:graphicData uri="http://schemas.openxmlformats.org/drawingml/2006/table">
            <a:tbl>
              <a:tblPr/>
              <a:tblGrid>
                <a:gridCol w="1384300">
                  <a:extLst>
                    <a:ext uri="{9D8B030D-6E8A-4147-A177-3AD203B41FA5}">
                      <a16:colId xmlns:a16="http://schemas.microsoft.com/office/drawing/2014/main" val="231199535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3975413014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491127210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630056887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43068697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816241526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Day of Week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01402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Sunday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746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68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950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166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1930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886418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Monday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869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834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246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2042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19873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</a:rPr>
                        <a:t>Tuesday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818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101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944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279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2142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12273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Wednesday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968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65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979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231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2243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708245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Thursday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898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89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1011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268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2266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92843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Friday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983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108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1111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302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2504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288238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Saturday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912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91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1206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159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2368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551108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6194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615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7035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1651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</a:rPr>
                        <a:t>15495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460283"/>
                  </a:ext>
                </a:extLst>
              </a:tr>
            </a:tbl>
          </a:graphicData>
        </a:graphic>
      </p:graphicFrame>
      <p:pic>
        <p:nvPicPr>
          <p:cNvPr id="1025" name="DefaultOcx">
            <a:extLst>
              <a:ext uri="{FF2B5EF4-FFF2-40B4-BE49-F238E27FC236}">
                <a16:creationId xmlns:a16="http://schemas.microsoft.com/office/drawing/2014/main" id="{73F49D72-27E1-4577-A161-4680BA4560FD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HTMLSubmit1">
            <a:extLst>
              <a:ext uri="{FF2B5EF4-FFF2-40B4-BE49-F238E27FC236}">
                <a16:creationId xmlns:a16="http://schemas.microsoft.com/office/drawing/2014/main" id="{B69B6DAB-EF66-45BF-B6ED-AEC1292FF29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968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4D1186-BC04-4251-8D1A-D85CA30A4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732444"/>
              </p:ext>
            </p:extLst>
          </p:nvPr>
        </p:nvGraphicFramePr>
        <p:xfrm>
          <a:off x="533398" y="817110"/>
          <a:ext cx="8305800" cy="5736094"/>
        </p:xfrm>
        <a:graphic>
          <a:graphicData uri="http://schemas.openxmlformats.org/drawingml/2006/table">
            <a:tbl>
              <a:tblPr/>
              <a:tblGrid>
                <a:gridCol w="1384300">
                  <a:extLst>
                    <a:ext uri="{9D8B030D-6E8A-4147-A177-3AD203B41FA5}">
                      <a16:colId xmlns:a16="http://schemas.microsoft.com/office/drawing/2014/main" val="4139701391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312955505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57483293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837683867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933566527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3500814066"/>
                    </a:ext>
                  </a:extLst>
                </a:gridCol>
              </a:tblGrid>
              <a:tr h="22061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Time Of Day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330486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00:00:00 - 00:59:59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203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171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429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945961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01:00:00 - 01:59:59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138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128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310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135735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02:00:00 - 02:59:59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176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286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791200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03:00:00 - 03:59:59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110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201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732837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04:00:00 - 04:59:59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55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106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180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007810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05:00:00 - 05:59:59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169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933392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06:00:00 - 06:59:59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151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111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281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379497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07:00:00 - 07:59:59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210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217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482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042416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08:00:00 - 08:59:59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381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767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8286755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09:00:00 - 09:59:59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388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821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783805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10:00:00 - 10:59:59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288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389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143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847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93605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11:00:00 - 11:59:59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253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395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140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812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769367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</a:rPr>
                        <a:t>12:00:00 - 12:59:59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193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352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104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664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163977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13:00:00 - 13:59:59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257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445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143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867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017040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14:00:00 - 14:59:59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277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424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142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873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853186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15:00:00 - 15:59:59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405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415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128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974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945821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16:00:00 - 16:59:59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426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439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991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334068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17:00:00 - 17:59:59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341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887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172854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18:00:00 - 18:59:59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349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34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380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836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006520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19:00:00 - 19:59:59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479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370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956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955262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20:00:00 - 20:59:59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426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42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331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60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859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706927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21:00:00 - 21:59:59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377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32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279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57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745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726154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22:00:00 - 22:59:59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358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278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704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371413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23:00:00 - 23:59:59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2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263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37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236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18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554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987328"/>
                  </a:ext>
                </a:extLst>
              </a:tr>
              <a:tr h="220619"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6194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615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7035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effectLst/>
                        </a:rPr>
                        <a:t>1651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15495</a:t>
                      </a:r>
                    </a:p>
                  </a:txBody>
                  <a:tcPr marL="8193" marR="8193" marT="8193" marB="819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898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74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938D26-8B02-4360-A431-84A6C2D70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719"/>
            <a:ext cx="9067800" cy="545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6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43E09A-DA2A-4154-AFA0-B61DA36B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87" y="0"/>
            <a:ext cx="8822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1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E8B23-8B90-4E1B-BE95-00C4C278A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2441"/>
            <a:ext cx="6554867" cy="685800"/>
          </a:xfrm>
        </p:spPr>
        <p:txBody>
          <a:bodyPr>
            <a:normAutofit/>
          </a:bodyPr>
          <a:lstStyle/>
          <a:p>
            <a:r>
              <a:rPr lang="en-US" dirty="0"/>
              <a:t>Community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D185F-03B0-4630-9865-19CDF112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599"/>
            <a:ext cx="8915400" cy="6246845"/>
          </a:xfrm>
        </p:spPr>
        <p:txBody>
          <a:bodyPr>
            <a:no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Creative Kids Family Day Event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Spirit of the Lakes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Minnetonka Beach Kids Parade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Mound Fish Fry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Trap Shoot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Woods Coffee with a Cop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School District Recognized SRO for his 4 Years of Service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Music in the Park Attendance for Kids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Public Works Open House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DARE Open in Waconia 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MPLS Officer recognition by the Twins Organization – Attended Representing Orono’s Support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School Auction – Ride to School with the Chief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Rotary’s Trash Clean-Up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Kindergarten Visit/Tour of Orono PD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Schools Forensics Day at Orono PD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PD attended OLL Track and Field Day for Youth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OLL Bike Rodeo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Calvin Church Community Meals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PD Attended Glow Fest at the Orono Schools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OLL Heart Safe Assistance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OLL DARE Graduation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Scouts Toured Orono PD along with a Short Presentation on Respect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Orono Clean Up Days / Drug Take Back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 </a:t>
            </a: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Halloween Parties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Explorers recognized for their Outstanding Rochester Conference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Three officers Completed IPIMBA Training (bike school)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Thank You to Spring Park for a Portion of Their Public Safety Dollars (funding K9, Body Bunkers, 40M Non-Lethal Equipment)</a:t>
            </a:r>
          </a:p>
        </p:txBody>
      </p:sp>
    </p:spTree>
    <p:extLst>
      <p:ext uri="{BB962C8B-B14F-4D97-AF65-F5344CB8AC3E}">
        <p14:creationId xmlns:p14="http://schemas.microsoft.com/office/powerpoint/2010/main" val="300862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925" y="12441"/>
            <a:ext cx="6554867" cy="104191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Investigative Summary</a:t>
            </a:r>
            <a:br>
              <a:rPr lang="en-US" dirty="0"/>
            </a:br>
            <a:r>
              <a:rPr lang="en-US" sz="2400" dirty="0"/>
              <a:t>January through November 5,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39889"/>
            <a:ext cx="8305800" cy="5727441"/>
          </a:xfrm>
        </p:spPr>
        <p:txBody>
          <a:bodyPr>
            <a:normAutofit fontScale="32500" lnSpcReduction="20000"/>
          </a:bodyPr>
          <a:lstStyle/>
          <a:p>
            <a:r>
              <a:rPr lang="en-US" sz="4900" b="1" dirty="0">
                <a:solidFill>
                  <a:schemeClr val="tx1"/>
                </a:solidFill>
              </a:rPr>
              <a:t>236  Investigative cases  </a:t>
            </a:r>
          </a:p>
          <a:p>
            <a:r>
              <a:rPr lang="en-US" sz="4900" b="1" dirty="0">
                <a:solidFill>
                  <a:schemeClr val="tx1"/>
                </a:solidFill>
              </a:rPr>
              <a:t>173  Department arrests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18  Death investigations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2  Referred vulnerable adult cases from patrol and/or Hennepin   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    County Adult Protection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95  Handgun permit to purchase applications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2  Handgun permit to purchase applications denied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78  Theft cases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45  Fraud/Forgery cases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4  Motor Vehicle Theft cases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8 Burglary cases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0 Robbery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 0  Arson cases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39  Assaults, including domestic assault 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11  Crim sex reported offenses (includes CSC and exposure) 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0   CVO (Injuries only)</a:t>
            </a:r>
          </a:p>
          <a:p>
            <a:pPr marL="1146175" indent="-685800">
              <a:buFont typeface="Wingdings" panose="05000000000000000000" pitchFamily="2" charset="2"/>
              <a:buChar char="q"/>
            </a:pPr>
            <a:r>
              <a:rPr lang="en-US" sz="4900" dirty="0">
                <a:solidFill>
                  <a:schemeClr val="tx1"/>
                </a:solidFill>
              </a:rPr>
              <a:t>   0   Homicide</a:t>
            </a:r>
          </a:p>
          <a:p>
            <a:r>
              <a:rPr lang="en-US" sz="4900" b="1" dirty="0">
                <a:solidFill>
                  <a:schemeClr val="tx1"/>
                </a:solidFill>
              </a:rPr>
              <a:t>121  Referrals to Embedded Social Worker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366" y="152400"/>
            <a:ext cx="6554867" cy="718851"/>
          </a:xfrm>
        </p:spPr>
        <p:txBody>
          <a:bodyPr/>
          <a:lstStyle/>
          <a:p>
            <a:pPr algn="ctr"/>
            <a:r>
              <a:rPr lang="en-US" dirty="0"/>
              <a:t>WMDTF Summary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6129051"/>
          </a:xfrm>
        </p:spPr>
        <p:txBody>
          <a:bodyPr anchor="t">
            <a:normAutofit/>
          </a:bodyPr>
          <a:lstStyle/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169</a:t>
            </a:r>
            <a:r>
              <a:rPr lang="en-US" sz="18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			</a:t>
            </a:r>
            <a:r>
              <a:rPr lang="en-US" sz="22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	Arrests</a:t>
            </a:r>
            <a:endParaRPr lang="en-US" sz="22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247				Search warrants</a:t>
            </a: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      60 			Firearms plus 1 suppressor</a:t>
            </a:r>
            <a:endParaRPr lang="en-US" sz="16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 1,988 grams 		heroin/fentanyl plus </a:t>
            </a: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5,3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27 pills</a:t>
            </a:r>
            <a:endParaRPr lang="en-US" sz="16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32,134 grams 		THC edibles/ by products</a:t>
            </a: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 3,200 grams		THC Oil and wax</a:t>
            </a: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11,665			Vape Cartridges</a:t>
            </a: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70,670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grams   	marijuana</a:t>
            </a:r>
            <a:endParaRPr lang="en-US" sz="16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32,111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grams     	methamphetamine</a:t>
            </a:r>
            <a:endParaRPr lang="en-US" sz="16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  5,297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grams  	        cocaine</a:t>
            </a:r>
            <a:endParaRPr lang="en-US" sz="1600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  3,263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 grams </a:t>
            </a: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		</a:t>
            </a:r>
            <a:r>
              <a:rPr lang="en-US" sz="1600" b="1" dirty="0">
                <a:solidFill>
                  <a:schemeClr val="tx1"/>
                </a:solidFill>
                <a:effectLst/>
                <a:ea typeface="Century Gothic" panose="020B0502020202020204" pitchFamily="34" charset="0"/>
                <a:cs typeface="Century Gothic" panose="020B0502020202020204" pitchFamily="34" charset="0"/>
              </a:rPr>
              <a:t>psilocybin mushrooms</a:t>
            </a:r>
          </a:p>
          <a:p>
            <a:pPr marL="1260475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1"/>
                </a:solidFill>
                <a:ea typeface="Century Gothic" panose="020B0502020202020204" pitchFamily="34" charset="0"/>
                <a:cs typeface="Century Gothic" panose="020B0502020202020204" pitchFamily="34" charset="0"/>
              </a:rPr>
              <a:t>   3,510			prescription pills</a:t>
            </a:r>
            <a:endParaRPr lang="en-US" sz="1600" b="1" dirty="0">
              <a:solidFill>
                <a:schemeClr val="tx1"/>
              </a:solidFill>
              <a:effectLst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r>
              <a:rPr lang="en-US" sz="4000" b="1" dirty="0">
                <a:solidFill>
                  <a:schemeClr val="tx1"/>
                </a:solidFill>
              </a:rPr>
              <a:t>	</a:t>
            </a:r>
            <a:r>
              <a:rPr lang="en-US" b="1" dirty="0">
                <a:solidFill>
                  <a:schemeClr val="tx1"/>
                </a:solidFill>
              </a:rPr>
              <a:t>SWMDT joined WMDTF as of 1/1/24 VCET</a:t>
            </a:r>
          </a:p>
        </p:txBody>
      </p:sp>
    </p:spTree>
    <p:extLst>
      <p:ext uri="{BB962C8B-B14F-4D97-AF65-F5344CB8AC3E}">
        <p14:creationId xmlns:p14="http://schemas.microsoft.com/office/powerpoint/2010/main" val="358957056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32885</TotalTime>
  <Words>782</Words>
  <Application>Microsoft Office PowerPoint</Application>
  <PresentationFormat>On-screen Show (4:3)</PresentationFormat>
  <Paragraphs>286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Century Gothic</vt:lpstr>
      <vt:lpstr>Courier New</vt:lpstr>
      <vt:lpstr>Wingdings</vt:lpstr>
      <vt:lpstr>Wingdings 3</vt:lpstr>
      <vt:lpstr>Slice</vt:lpstr>
      <vt:lpstr>Orono Police Department Work Session</vt:lpstr>
      <vt:lpstr>2024 Calls for Service</vt:lpstr>
      <vt:lpstr>PowerPoint Presentation</vt:lpstr>
      <vt:lpstr>PowerPoint Presentation</vt:lpstr>
      <vt:lpstr>PowerPoint Presentation</vt:lpstr>
      <vt:lpstr>PowerPoint Presentation</vt:lpstr>
      <vt:lpstr>Community Engagement</vt:lpstr>
      <vt:lpstr>Investigative Summary January through November 5, 2024</vt:lpstr>
      <vt:lpstr>WMDTF Summary 2024</vt:lpstr>
    </vt:vector>
  </TitlesOfParts>
  <Company>City of Orono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cfarniok</dc:creator>
  <cp:lastModifiedBy>Adam Edwards</cp:lastModifiedBy>
  <cp:revision>290</cp:revision>
  <cp:lastPrinted>2024-11-06T18:06:23Z</cp:lastPrinted>
  <dcterms:created xsi:type="dcterms:W3CDTF">2014-04-07T14:00:11Z</dcterms:created>
  <dcterms:modified xsi:type="dcterms:W3CDTF">2024-11-07T14:37:32Z</dcterms:modified>
</cp:coreProperties>
</file>