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81" r:id="rId3"/>
    <p:sldId id="285" r:id="rId4"/>
    <p:sldId id="286" r:id="rId5"/>
    <p:sldId id="27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81" autoAdjust="0"/>
    <p:restoredTop sz="80709" autoAdjust="0"/>
  </p:normalViewPr>
  <p:slideViewPr>
    <p:cSldViewPr snapToGrid="0">
      <p:cViewPr varScale="1">
        <p:scale>
          <a:sx n="77" d="100"/>
          <a:sy n="77" d="100"/>
        </p:scale>
        <p:origin x="21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5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40D6D8-9A4D-4392-92BD-E3C83FE24BF8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5B0944-731F-43E2-B234-A3E593E6F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711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B0944-731F-43E2-B234-A3E593E6F60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922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will be at Boo Blast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B0944-731F-43E2-B234-A3E593E6F60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360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will be at Boo Blast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B0944-731F-43E2-B234-A3E593E6F60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023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following best practices and national guidelines for response standards</a:t>
            </a:r>
          </a:p>
          <a:p>
            <a:r>
              <a:rPr lang="en-US" dirty="0"/>
              <a:t>We have 2 more PT FF applications and one PT FF moving through the process </a:t>
            </a:r>
          </a:p>
          <a:p>
            <a:r>
              <a:rPr lang="en-US" dirty="0"/>
              <a:t>We average 9 years experience per FF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B0944-731F-43E2-B234-A3E593E6F60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31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DA4F-5F14-4F76-AF45-8C17162182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9BF0DC-0C13-4170-821A-204B788F8A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1F9410-F56A-4E14-8130-D89BB71AA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8E18-C509-4A3C-8EFE-DEA7C3DDE99F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9614C-BBB6-4528-A40B-C7C48421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80D08-C46B-4A86-9EC2-6F9B93B28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ADDF1-7922-4032-869C-CD3C3E4E0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818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C25D4-0305-4DAD-A67B-1E7D8BBA3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9E7D7-C5EA-458A-8D1C-C0E3AA647F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B0A43D-6002-4F19-9ECA-A307E1AB8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8E18-C509-4A3C-8EFE-DEA7C3DDE99F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ACACB-8702-45AB-A133-029AA0043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6ED8A3-F556-4975-9C48-096F76563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ADDF1-7922-4032-869C-CD3C3E4E0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53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D1194-AB49-4763-A080-22151B4B9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88A3BD-BD67-4F44-93CB-8C1383091C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3C7FBB-F060-435A-A51D-D5D3C28F8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8E18-C509-4A3C-8EFE-DEA7C3DDE99F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C64600-B191-47BE-9949-BFFC66033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B16B9-BB06-4D01-83EA-F8306491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ADDF1-7922-4032-869C-CD3C3E4E0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91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8EE15-A5AA-45CF-AADF-F40126868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2E6FC-55C9-418D-B9FE-15AB06022D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09667B-BDEA-431B-80FD-B573DEC379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017192-CB1B-4FB2-B543-CFB852450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8E18-C509-4A3C-8EFE-DEA7C3DDE99F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2134D0-D862-4D1C-B20F-E8300293D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1338E9-92DB-4A4A-8526-D7F00A26A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ADDF1-7922-4032-869C-CD3C3E4E0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665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6F1DA-DE17-4798-931E-C430006D7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C3D5DA-D7CC-4D54-948E-90075D4E9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8814A3-143A-40E9-8161-8A075F0C7C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28E6F3-DF19-4562-A31D-939B7E7291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C2C968-1D28-496C-9174-A7B1422B6F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E46CFA-F163-4DAF-886C-C1C79BE0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8E18-C509-4A3C-8EFE-DEA7C3DDE99F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9327D7-882F-41AB-96A6-7D5287482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26E3CB-56DA-42F2-8404-CB6AD1639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ADDF1-7922-4032-869C-CD3C3E4E0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589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3D8F2-58D1-49AD-82F1-DEC260C4C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0FDA7F-E8C0-4459-B05D-CC849A81C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8E18-C509-4A3C-8EFE-DEA7C3DDE99F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B766D6-2215-453B-8FC5-A5779C972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CF2A9A-3257-4F2E-A32E-E80649137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ADDF1-7922-4032-869C-CD3C3E4E0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009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0CC4DE-E1B5-473B-8D86-22E9903E1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8E18-C509-4A3C-8EFE-DEA7C3DDE99F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EF93D7-8661-42A9-A83E-15C7EB06D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70AD1C-CE16-408F-A7F7-A9E288703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ADDF1-7922-4032-869C-CD3C3E4E0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658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8F0A1-332A-468A-8B6A-7CCEBE7FC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1919E-BE41-4674-BE16-2FC5E026C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39BBD5-01FE-438D-B650-A0ADB74E14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5B8CCC-CA83-4F8D-A945-B2D467748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8E18-C509-4A3C-8EFE-DEA7C3DDE99F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89CA12-D548-4137-A710-08BA86EA3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E3176E-BD38-45FC-A481-3A7165653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ADDF1-7922-4032-869C-CD3C3E4E0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644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C2A32-0FFF-4CC0-BCCA-78DF45D32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567C07-7944-4726-A004-9A3D9B988D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341691-A1AF-4239-9733-CEA9742C05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39B0DB-0DDC-4950-B6FE-BABF8C2D9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8E18-C509-4A3C-8EFE-DEA7C3DDE99F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E33558-6695-44DA-89DE-23093A4B6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D9E80F-84C3-45C5-ACDC-6772E8D9B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ADDF1-7922-4032-869C-CD3C3E4E0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190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41810-11C3-48AE-B488-AA780DDCE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D36AD4-F5E4-40F0-B4AC-52756045FE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B44B57-D63E-41B1-BD14-A7FF5FA6B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8E18-C509-4A3C-8EFE-DEA7C3DDE99F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0D0EF-5EB2-4F43-B63F-85C47E027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970F17-8466-46E4-9B2E-299D55F5A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ADDF1-7922-4032-869C-CD3C3E4E0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496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F8CBB3-AF59-44CB-A577-71B2F3C5CA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6D5B34-9CED-4767-A86C-45820CF196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A8314-8E11-4C1C-AE92-0C1243793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8E18-C509-4A3C-8EFE-DEA7C3DDE99F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2FD9F-79F1-4810-82CC-01A18784A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FEDB8-3BCB-4F28-9CA3-E30ADBCB7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ADDF1-7922-4032-869C-CD3C3E4E0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353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1000"/>
            <a:lum/>
          </a:blip>
          <a:srcRect/>
          <a:stretch>
            <a:fillRect l="15000" r="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1C7061-B71B-4119-B0B4-6D9FEF56B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2A986B-548D-41FB-BC91-A36622C4D4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489893-83C4-44D7-BB04-4E23D109E4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B58E18-C509-4A3C-8EFE-DEA7C3DDE99F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05706-A8A1-4D9F-A1A1-6184DD466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23FDBA-7117-4C08-B584-15093543D4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ADDF1-7922-4032-869C-CD3C3E4E0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949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5" Type="http://schemas.openxmlformats.org/officeDocument/2006/relationships/hyperlink" Target="https://www.publicdomainpictures.net/view-image.php?image=92178&amp;picture=&amp;jazyk=PT" TargetMode="External"/><Relationship Id="rId10" Type="http://schemas.openxmlformats.org/officeDocument/2006/relationships/image" Target="../media/image15.jpeg"/><Relationship Id="rId4" Type="http://schemas.openxmlformats.org/officeDocument/2006/relationships/image" Target="../media/image9.png"/><Relationship Id="rId9" Type="http://schemas.openxmlformats.org/officeDocument/2006/relationships/image" Target="../media/image14.jpeg"/><Relationship Id="rId1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1A8A0-1309-4FE7-9D4B-6990E0A9F8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9566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sz="7200" b="1" dirty="0"/>
              <a:t>Orono Fire </a:t>
            </a:r>
            <a:br>
              <a:rPr lang="en-US" sz="7200" b="1" dirty="0"/>
            </a:br>
            <a:br>
              <a:rPr lang="en-US" sz="7200" b="1" dirty="0"/>
            </a:br>
            <a:r>
              <a:rPr lang="en-US" sz="7200" b="1" dirty="0"/>
              <a:t>Creating a Culture of Excellence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782B4B-5A44-492F-91A7-996BF171B7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67809"/>
            <a:ext cx="9144000" cy="1655762"/>
          </a:xfrm>
        </p:spPr>
        <p:txBody>
          <a:bodyPr/>
          <a:lstStyle/>
          <a:p>
            <a:r>
              <a:rPr lang="en-US" dirty="0"/>
              <a:t>James Van Eyll </a:t>
            </a:r>
          </a:p>
          <a:p>
            <a:r>
              <a:rPr lang="en-US" dirty="0"/>
              <a:t>Orono Fire Chief</a:t>
            </a:r>
          </a:p>
        </p:txBody>
      </p:sp>
    </p:spTree>
    <p:extLst>
      <p:ext uri="{BB962C8B-B14F-4D97-AF65-F5344CB8AC3E}">
        <p14:creationId xmlns:p14="http://schemas.microsoft.com/office/powerpoint/2010/main" val="1573313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138DC2E-7DAE-4672-B5A2-559778098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877"/>
            <a:ext cx="10515600" cy="69116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Incidents from Sept 19 – Oct 25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EFDDE3FA-B81C-4BEB-A93D-423992969B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4643431"/>
              </p:ext>
            </p:extLst>
          </p:nvPr>
        </p:nvGraphicFramePr>
        <p:xfrm>
          <a:off x="364901" y="1697578"/>
          <a:ext cx="11462198" cy="44776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09353">
                  <a:extLst>
                    <a:ext uri="{9D8B030D-6E8A-4147-A177-3AD203B41FA5}">
                      <a16:colId xmlns:a16="http://schemas.microsoft.com/office/drawing/2014/main" val="448712960"/>
                    </a:ext>
                  </a:extLst>
                </a:gridCol>
                <a:gridCol w="875763">
                  <a:extLst>
                    <a:ext uri="{9D8B030D-6E8A-4147-A177-3AD203B41FA5}">
                      <a16:colId xmlns:a16="http://schemas.microsoft.com/office/drawing/2014/main" val="1053249986"/>
                    </a:ext>
                  </a:extLst>
                </a:gridCol>
                <a:gridCol w="2318197">
                  <a:extLst>
                    <a:ext uri="{9D8B030D-6E8A-4147-A177-3AD203B41FA5}">
                      <a16:colId xmlns:a16="http://schemas.microsoft.com/office/drawing/2014/main" val="2434654898"/>
                    </a:ext>
                  </a:extLst>
                </a:gridCol>
                <a:gridCol w="927279">
                  <a:extLst>
                    <a:ext uri="{9D8B030D-6E8A-4147-A177-3AD203B41FA5}">
                      <a16:colId xmlns:a16="http://schemas.microsoft.com/office/drawing/2014/main" val="174552066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950487478"/>
                    </a:ext>
                  </a:extLst>
                </a:gridCol>
                <a:gridCol w="850006">
                  <a:extLst>
                    <a:ext uri="{9D8B030D-6E8A-4147-A177-3AD203B41FA5}">
                      <a16:colId xmlns:a16="http://schemas.microsoft.com/office/drawing/2014/main" val="3433378265"/>
                    </a:ext>
                  </a:extLst>
                </a:gridCol>
                <a:gridCol w="940157">
                  <a:extLst>
                    <a:ext uri="{9D8B030D-6E8A-4147-A177-3AD203B41FA5}">
                      <a16:colId xmlns:a16="http://schemas.microsoft.com/office/drawing/2014/main" val="173375868"/>
                    </a:ext>
                  </a:extLst>
                </a:gridCol>
                <a:gridCol w="1004552">
                  <a:extLst>
                    <a:ext uri="{9D8B030D-6E8A-4147-A177-3AD203B41FA5}">
                      <a16:colId xmlns:a16="http://schemas.microsoft.com/office/drawing/2014/main" val="759295808"/>
                    </a:ext>
                  </a:extLst>
                </a:gridCol>
                <a:gridCol w="2322491">
                  <a:extLst>
                    <a:ext uri="{9D8B030D-6E8A-4147-A177-3AD203B41FA5}">
                      <a16:colId xmlns:a16="http://schemas.microsoft.com/office/drawing/2014/main" val="1564624085"/>
                    </a:ext>
                  </a:extLst>
                </a:gridCol>
              </a:tblGrid>
              <a:tr h="30210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INCIDENT NUMBER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ALARM DATE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INCIDENT LOCATION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INCIDENT TYPE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DISPATCH TIME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EN ROUTE TIME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ON-SCENE TIME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UNIT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NOTES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extLst>
                  <a:ext uri="{0D108BD9-81ED-4DB2-BD59-A6C34878D82A}">
                    <a16:rowId xmlns:a16="http://schemas.microsoft.com/office/drawing/2014/main" val="2793765100"/>
                  </a:ext>
                </a:extLst>
              </a:tr>
              <a:tr h="28771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OFD-2024-00061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09/17/24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1500 Block Orchard Beach Place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Lift Ast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21:39:39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21:41:00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21:52:48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Duty Crew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Routine Response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extLst>
                  <a:ext uri="{0D108BD9-81ED-4DB2-BD59-A6C34878D82A}">
                    <a16:rowId xmlns:a16="http://schemas.microsoft.com/office/drawing/2014/main" val="1167147151"/>
                  </a:ext>
                </a:extLst>
              </a:tr>
              <a:tr h="28771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OFD-2024-00062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09/21/24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Luce Line Trail GPS Coordinates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Medical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19:26:17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19:26:17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19:33:57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Duty Crew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extLst>
                  <a:ext uri="{0D108BD9-81ED-4DB2-BD59-A6C34878D82A}">
                    <a16:rowId xmlns:a16="http://schemas.microsoft.com/office/drawing/2014/main" val="854971146"/>
                  </a:ext>
                </a:extLst>
              </a:tr>
              <a:tr h="28771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OFD-2024-00063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09/23/24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3400 Block Shoreline Dr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Medical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11:56:18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11:56:27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12:03:33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Duty Crew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extLst>
                  <a:ext uri="{0D108BD9-81ED-4DB2-BD59-A6C34878D82A}">
                    <a16:rowId xmlns:a16="http://schemas.microsoft.com/office/drawing/2014/main" val="3896960157"/>
                  </a:ext>
                </a:extLst>
              </a:tr>
              <a:tr h="28771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OFD-2024-00064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09/26/24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70 Block North Shore Drive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Fire Alarm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5:37:19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Duty Officer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Cancelled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extLst>
                  <a:ext uri="{0D108BD9-81ED-4DB2-BD59-A6C34878D82A}">
                    <a16:rowId xmlns:a16="http://schemas.microsoft.com/office/drawing/2014/main" val="914986639"/>
                  </a:ext>
                </a:extLst>
              </a:tr>
              <a:tr h="28771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OFD-2024-00066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10/03/24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3500 Block Ivy Place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CO Alarm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9:44:00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9:45:37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Duty Crew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Cancelled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extLst>
                  <a:ext uri="{0D108BD9-81ED-4DB2-BD59-A6C34878D82A}">
                    <a16:rowId xmlns:a16="http://schemas.microsoft.com/office/drawing/2014/main" val="3531453085"/>
                  </a:ext>
                </a:extLst>
              </a:tr>
              <a:tr h="28771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OFD-2024-00067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10/09/24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3500 Block Kelly Parkway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Fire Alarm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10:45:11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10:45:52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10:54:16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Chief 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Cancelled when arrived on scene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extLst>
                  <a:ext uri="{0D108BD9-81ED-4DB2-BD59-A6C34878D82A}">
                    <a16:rowId xmlns:a16="http://schemas.microsoft.com/office/drawing/2014/main" val="3021171396"/>
                  </a:ext>
                </a:extLst>
              </a:tr>
              <a:tr h="28771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OFD-2024-00069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10/14/24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3900 Block Dahl Rd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Fire Alarm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16:57:28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16:58:04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Duty Crew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Cancelled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extLst>
                  <a:ext uri="{0D108BD9-81ED-4DB2-BD59-A6C34878D82A}">
                    <a16:rowId xmlns:a16="http://schemas.microsoft.com/office/drawing/2014/main" val="4219856033"/>
                  </a:ext>
                </a:extLst>
              </a:tr>
              <a:tr h="28771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OFD-2024-00070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10/14/24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2500 Block Casco Point Road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Fire Alarm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19:04:52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19:05:41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Duty Crew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Cancelled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extLst>
                  <a:ext uri="{0D108BD9-81ED-4DB2-BD59-A6C34878D82A}">
                    <a16:rowId xmlns:a16="http://schemas.microsoft.com/office/drawing/2014/main" val="2774498061"/>
                  </a:ext>
                </a:extLst>
              </a:tr>
              <a:tr h="28771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OFD-2024-00071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10/15/24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400 Block Tonkawa Road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Fire Alarm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11:54:40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11:55:19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Duty Crew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Cancelled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extLst>
                  <a:ext uri="{0D108BD9-81ED-4DB2-BD59-A6C34878D82A}">
                    <a16:rowId xmlns:a16="http://schemas.microsoft.com/office/drawing/2014/main" val="889485062"/>
                  </a:ext>
                </a:extLst>
              </a:tr>
              <a:tr h="28771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OFD-2024-00072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10/22/24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3400 Block Livingston Ave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Garage Fire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15:46:05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15:47:37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15:51:06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All Call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extLst>
                  <a:ext uri="{0D108BD9-81ED-4DB2-BD59-A6C34878D82A}">
                    <a16:rowId xmlns:a16="http://schemas.microsoft.com/office/drawing/2014/main" val="4089943934"/>
                  </a:ext>
                </a:extLst>
              </a:tr>
              <a:tr h="28771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OFD-2024-00073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10/23/24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3700 Block Livingston Ave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Lift Ast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5:42:09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5:43:25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5:53:31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Duty Officer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Routine Response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extLst>
                  <a:ext uri="{0D108BD9-81ED-4DB2-BD59-A6C34878D82A}">
                    <a16:rowId xmlns:a16="http://schemas.microsoft.com/office/drawing/2014/main" val="684941582"/>
                  </a:ext>
                </a:extLst>
              </a:tr>
              <a:tr h="28771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OFD-2024-00074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10/24/24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2200 Block </a:t>
                      </a:r>
                      <a:r>
                        <a:rPr lang="en-US" sz="1400" b="1" u="none" strike="noStrike" dirty="0" err="1">
                          <a:effectLst/>
                        </a:rPr>
                        <a:t>Shadywood</a:t>
                      </a:r>
                      <a:r>
                        <a:rPr lang="en-US" sz="1400" b="1" u="none" strike="noStrike" dirty="0">
                          <a:effectLst/>
                        </a:rPr>
                        <a:t> Rd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Medical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1:47:35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1:49:52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1:55:25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Duty Officer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extLst>
                  <a:ext uri="{0D108BD9-81ED-4DB2-BD59-A6C34878D82A}">
                    <a16:rowId xmlns:a16="http://schemas.microsoft.com/office/drawing/2014/main" val="3866573066"/>
                  </a:ext>
                </a:extLst>
              </a:tr>
              <a:tr h="30210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OFD-2024-00075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10/24/24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4600 block West Branch Rd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Accident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15:00:36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15:02:09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15:12:11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Duty Crew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7" marR="6057" marT="6057" marB="0" anchor="b"/>
                </a:tc>
                <a:extLst>
                  <a:ext uri="{0D108BD9-81ED-4DB2-BD59-A6C34878D82A}">
                    <a16:rowId xmlns:a16="http://schemas.microsoft.com/office/drawing/2014/main" val="216763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6155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7A1E18-35F6-4092-84C4-F90134F4D159}"/>
              </a:ext>
            </a:extLst>
          </p:cNvPr>
          <p:cNvSpPr txBox="1"/>
          <p:nvPr/>
        </p:nvSpPr>
        <p:spPr>
          <a:xfrm>
            <a:off x="1713186" y="343506"/>
            <a:ext cx="87656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/>
              <a:t>Community Engagement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12F8EB-0FD1-4100-BDBB-520EC333D4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45907" y="2126856"/>
            <a:ext cx="5198301" cy="38987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9F3343-6847-4B4D-9692-A135555216AE}"/>
              </a:ext>
            </a:extLst>
          </p:cNvPr>
          <p:cNvSpPr txBox="1"/>
          <p:nvPr/>
        </p:nvSpPr>
        <p:spPr>
          <a:xfrm>
            <a:off x="1160754" y="2548049"/>
            <a:ext cx="2698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Homecoming Parade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A0C6EB-0AF9-4BBF-ACD0-6696BC925560}"/>
              </a:ext>
            </a:extLst>
          </p:cNvPr>
          <p:cNvSpPr txBox="1"/>
          <p:nvPr/>
        </p:nvSpPr>
        <p:spPr>
          <a:xfrm>
            <a:off x="5155980" y="1480525"/>
            <a:ext cx="2978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Orono Fire and Orono PD at Boo Blast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4D40ED-6DC3-475D-928A-F9FA10AC30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12928" y="1222745"/>
            <a:ext cx="3430646" cy="45741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0A1568C-B214-4F73-86F2-2F0C360DF3ED}"/>
              </a:ext>
            </a:extLst>
          </p:cNvPr>
          <p:cNvSpPr txBox="1"/>
          <p:nvPr/>
        </p:nvSpPr>
        <p:spPr>
          <a:xfrm>
            <a:off x="9699746" y="5796939"/>
            <a:ext cx="1988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Open House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FD994A-5315-40E5-A52D-41EDF6BB85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020" y="3041817"/>
            <a:ext cx="4786326" cy="357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76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7A1E18-35F6-4092-84C4-F90134F4D159}"/>
              </a:ext>
            </a:extLst>
          </p:cNvPr>
          <p:cNvSpPr txBox="1"/>
          <p:nvPr/>
        </p:nvSpPr>
        <p:spPr>
          <a:xfrm>
            <a:off x="1713186" y="343506"/>
            <a:ext cx="87656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/>
              <a:t>Boo Blast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12F8EB-0FD1-4100-BDBB-520EC333D4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0728" y="2126856"/>
            <a:ext cx="5198300" cy="38987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4A0C6EB-0AF9-4BBF-ACD0-6696BC925560}"/>
              </a:ext>
            </a:extLst>
          </p:cNvPr>
          <p:cNvSpPr txBox="1"/>
          <p:nvPr/>
        </p:nvSpPr>
        <p:spPr>
          <a:xfrm>
            <a:off x="5155980" y="1480525"/>
            <a:ext cx="2978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Orono Fire and Orono PD at Boo Blast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4D40ED-6DC3-475D-928A-F9FA10AC30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49732" y="158032"/>
            <a:ext cx="3319870" cy="44264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FD994A-5315-40E5-A52D-41EDF6BB85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508" y="1753645"/>
            <a:ext cx="3647220" cy="486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570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ctangle 133">
            <a:extLst>
              <a:ext uri="{FF2B5EF4-FFF2-40B4-BE49-F238E27FC236}">
                <a16:creationId xmlns:a16="http://schemas.microsoft.com/office/drawing/2014/main" id="{2220262E-AB82-4873-8F0B-99FBB56C765E}"/>
              </a:ext>
            </a:extLst>
          </p:cNvPr>
          <p:cNvSpPr/>
          <p:nvPr/>
        </p:nvSpPr>
        <p:spPr>
          <a:xfrm>
            <a:off x="6974976" y="1304671"/>
            <a:ext cx="330052" cy="50700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" name="Rectangle 311">
            <a:extLst>
              <a:ext uri="{FF2B5EF4-FFF2-40B4-BE49-F238E27FC236}">
                <a16:creationId xmlns:a16="http://schemas.microsoft.com/office/drawing/2014/main" id="{A3009020-5F6F-4CEC-81E4-5A8A5958BA86}"/>
              </a:ext>
            </a:extLst>
          </p:cNvPr>
          <p:cNvSpPr/>
          <p:nvPr/>
        </p:nvSpPr>
        <p:spPr>
          <a:xfrm>
            <a:off x="88810" y="5531034"/>
            <a:ext cx="11868150" cy="125635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55B5C031-BD1D-4668-B86E-A4443534F9C5}"/>
              </a:ext>
            </a:extLst>
          </p:cNvPr>
          <p:cNvSpPr/>
          <p:nvPr/>
        </p:nvSpPr>
        <p:spPr>
          <a:xfrm>
            <a:off x="88810" y="4184203"/>
            <a:ext cx="11868150" cy="125635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98282A45-0D66-4091-830B-8868B217E864}"/>
              </a:ext>
            </a:extLst>
          </p:cNvPr>
          <p:cNvSpPr/>
          <p:nvPr/>
        </p:nvSpPr>
        <p:spPr>
          <a:xfrm>
            <a:off x="88810" y="2508795"/>
            <a:ext cx="11868150" cy="1639002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886126-ABF6-454E-B651-4DCDE8BF206C}"/>
              </a:ext>
            </a:extLst>
          </p:cNvPr>
          <p:cNvSpPr/>
          <p:nvPr/>
        </p:nvSpPr>
        <p:spPr>
          <a:xfrm>
            <a:off x="89062" y="936391"/>
            <a:ext cx="11868150" cy="149934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5EB6BF4E-8FD4-4130-B1AE-3730B34B16CF}"/>
              </a:ext>
            </a:extLst>
          </p:cNvPr>
          <p:cNvSpPr/>
          <p:nvPr/>
        </p:nvSpPr>
        <p:spPr>
          <a:xfrm>
            <a:off x="6955671" y="1310047"/>
            <a:ext cx="1139566" cy="3130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1E032C5D-DE44-4E32-AEF2-EFE2D908A7B0}"/>
              </a:ext>
            </a:extLst>
          </p:cNvPr>
          <p:cNvSpPr/>
          <p:nvPr/>
        </p:nvSpPr>
        <p:spPr>
          <a:xfrm>
            <a:off x="3612075" y="2086488"/>
            <a:ext cx="1738696" cy="26427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8A7D11B1-0B8D-4233-B8F6-F62CF555A0A2}"/>
              </a:ext>
            </a:extLst>
          </p:cNvPr>
          <p:cNvSpPr/>
          <p:nvPr/>
        </p:nvSpPr>
        <p:spPr>
          <a:xfrm>
            <a:off x="3618109" y="1867945"/>
            <a:ext cx="1732660" cy="24687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9834E205-CBD5-4982-884E-1CCE9CE4B13B}"/>
              </a:ext>
            </a:extLst>
          </p:cNvPr>
          <p:cNvSpPr/>
          <p:nvPr/>
        </p:nvSpPr>
        <p:spPr>
          <a:xfrm>
            <a:off x="3622140" y="999086"/>
            <a:ext cx="424325" cy="30405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56210330-2640-4A2C-A9D6-37AEB6A0F76A}"/>
              </a:ext>
            </a:extLst>
          </p:cNvPr>
          <p:cNvSpPr/>
          <p:nvPr/>
        </p:nvSpPr>
        <p:spPr>
          <a:xfrm>
            <a:off x="3622140" y="1319660"/>
            <a:ext cx="1383385" cy="49623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9" name="Picture 8" descr="Lower Virrado Vol. Fire Department - Station 9 by Sgt-Turbo on DeviantArt">
            <a:extLst>
              <a:ext uri="{FF2B5EF4-FFF2-40B4-BE49-F238E27FC236}">
                <a16:creationId xmlns:a16="http://schemas.microsoft.com/office/drawing/2014/main" id="{C6D57E80-58E4-4AE3-932E-F591E5DFF6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3" t="80561" r="32784" b="2222"/>
          <a:stretch/>
        </p:blipFill>
        <p:spPr bwMode="auto">
          <a:xfrm>
            <a:off x="2762381" y="3516864"/>
            <a:ext cx="700916" cy="259583"/>
          </a:xfrm>
          <a:prstGeom prst="rect">
            <a:avLst/>
          </a:prstGeom>
          <a:ln w="127000" cap="sq">
            <a:solidFill>
              <a:srgbClr val="00B05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0" name="Picture 149">
            <a:extLst>
              <a:ext uri="{FF2B5EF4-FFF2-40B4-BE49-F238E27FC236}">
                <a16:creationId xmlns:a16="http://schemas.microsoft.com/office/drawing/2014/main" id="{9393A4D9-4E89-40C7-8087-6912DA9E81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7258" y="3519775"/>
            <a:ext cx="716097" cy="266741"/>
          </a:xfrm>
          <a:prstGeom prst="rect">
            <a:avLst/>
          </a:prstGeom>
          <a:ln w="127000" cap="sq">
            <a:solidFill>
              <a:srgbClr val="00B05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1" name="Picture 20" descr="Automobiles Clipart - red-pickup-truck-clipart - Classroom Clipart">
            <a:extLst>
              <a:ext uri="{FF2B5EF4-FFF2-40B4-BE49-F238E27FC236}">
                <a16:creationId xmlns:a16="http://schemas.microsoft.com/office/drawing/2014/main" id="{D484068F-4FD9-42DD-95FF-8BE75CBFA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726" y="3355991"/>
            <a:ext cx="888731" cy="300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2" name="Picture 2" descr="Fire Engine Stock Illustrations – 19,347 Fire Engine Stock Illustrations,  Vectors &amp; Clipart - Dreamstime">
            <a:extLst>
              <a:ext uri="{FF2B5EF4-FFF2-40B4-BE49-F238E27FC236}">
                <a16:creationId xmlns:a16="http://schemas.microsoft.com/office/drawing/2014/main" id="{F0FF0955-7B72-4E59-86D8-BD418DD60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5238" y="2716707"/>
            <a:ext cx="752680" cy="469484"/>
          </a:xfrm>
          <a:prstGeom prst="rect">
            <a:avLst/>
          </a:prstGeom>
          <a:noFill/>
          <a:ln w="76200">
            <a:solidFill>
              <a:srgbClr val="00B05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6" descr="Fire Engine or Fire Truck as Firefighting... - Stock Illustration  [85116990] - PIXTA">
            <a:extLst>
              <a:ext uri="{FF2B5EF4-FFF2-40B4-BE49-F238E27FC236}">
                <a16:creationId xmlns:a16="http://schemas.microsoft.com/office/drawing/2014/main" id="{850903B4-4552-49F5-A75F-91548DFC8B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2" t="54810" r="8978" b="14061"/>
          <a:stretch/>
        </p:blipFill>
        <p:spPr bwMode="auto">
          <a:xfrm>
            <a:off x="8899019" y="3289257"/>
            <a:ext cx="908244" cy="304897"/>
          </a:xfrm>
          <a:prstGeom prst="rect">
            <a:avLst/>
          </a:prstGeom>
          <a:noFill/>
          <a:ln w="76200">
            <a:solidFill>
              <a:srgbClr val="00B05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" name="Picture 153">
            <a:extLst>
              <a:ext uri="{FF2B5EF4-FFF2-40B4-BE49-F238E27FC236}">
                <a16:creationId xmlns:a16="http://schemas.microsoft.com/office/drawing/2014/main" id="{1670F9B0-B990-4C9C-9EE8-1EFE2862EA0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4701" t="53678" r="6339" b="34239"/>
          <a:stretch/>
        </p:blipFill>
        <p:spPr>
          <a:xfrm>
            <a:off x="9041289" y="2737354"/>
            <a:ext cx="757193" cy="329103"/>
          </a:xfrm>
          <a:prstGeom prst="rect">
            <a:avLst/>
          </a:prstGeom>
        </p:spPr>
      </p:pic>
      <p:pic>
        <p:nvPicPr>
          <p:cNvPr id="155" name="Picture 2" descr="Fire Engine Stock Illustrations – 19,347 Fire Engine Stock Illustrations,  Vectors &amp; Clipart - Dreamstime">
            <a:extLst>
              <a:ext uri="{FF2B5EF4-FFF2-40B4-BE49-F238E27FC236}">
                <a16:creationId xmlns:a16="http://schemas.microsoft.com/office/drawing/2014/main" id="{2F27B0A5-E441-43B2-BCA1-A78A06F39F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099" y="2770402"/>
            <a:ext cx="778961" cy="452982"/>
          </a:xfrm>
          <a:prstGeom prst="rect">
            <a:avLst/>
          </a:prstGeom>
          <a:ln w="127000" cap="sq">
            <a:solidFill>
              <a:srgbClr val="00B05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6" name="Picture 6" descr="Fire Engine or Fire Truck as Firefighting... - Stock Illustration  [85116990] - PIXTA">
            <a:extLst>
              <a:ext uri="{FF2B5EF4-FFF2-40B4-BE49-F238E27FC236}">
                <a16:creationId xmlns:a16="http://schemas.microsoft.com/office/drawing/2014/main" id="{FD4D4843-8F8A-45CA-A681-E0EE953209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2" t="54810" r="8978" b="14061"/>
          <a:stretch/>
        </p:blipFill>
        <p:spPr bwMode="auto">
          <a:xfrm>
            <a:off x="2732810" y="2820700"/>
            <a:ext cx="778964" cy="261498"/>
          </a:xfrm>
          <a:prstGeom prst="rect">
            <a:avLst/>
          </a:prstGeom>
          <a:solidFill>
            <a:srgbClr val="FFC000"/>
          </a:solidFill>
          <a:ln w="76200">
            <a:solidFill>
              <a:srgbClr val="00B050"/>
            </a:solidFill>
            <a:prstDash val="sysDot"/>
          </a:ln>
        </p:spPr>
      </p:pic>
      <p:pic>
        <p:nvPicPr>
          <p:cNvPr id="157" name="Picture 156">
            <a:extLst>
              <a:ext uri="{FF2B5EF4-FFF2-40B4-BE49-F238E27FC236}">
                <a16:creationId xmlns:a16="http://schemas.microsoft.com/office/drawing/2014/main" id="{A222B0CC-C159-4D7D-BB79-743CF57F26E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4701" t="53678" r="6339" b="34239"/>
          <a:stretch/>
        </p:blipFill>
        <p:spPr>
          <a:xfrm>
            <a:off x="3772333" y="2812449"/>
            <a:ext cx="724420" cy="314859"/>
          </a:xfrm>
          <a:prstGeom prst="rect">
            <a:avLst/>
          </a:prstGeom>
          <a:ln w="76200">
            <a:solidFill>
              <a:srgbClr val="00B050"/>
            </a:solidFill>
            <a:prstDash val="sysDot"/>
          </a:ln>
        </p:spPr>
      </p:pic>
      <p:pic>
        <p:nvPicPr>
          <p:cNvPr id="158" name="Picture 10" descr="2,148 Firefighter Ship Images, Stock Photos &amp; Vectors | Shutterstock">
            <a:extLst>
              <a:ext uri="{FF2B5EF4-FFF2-40B4-BE49-F238E27FC236}">
                <a16:creationId xmlns:a16="http://schemas.microsoft.com/office/drawing/2014/main" id="{F6D231DD-2D92-498F-BD34-B1096F0888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16" t="23133" r="14499" b="29827"/>
          <a:stretch/>
        </p:blipFill>
        <p:spPr bwMode="auto">
          <a:xfrm>
            <a:off x="6936459" y="3753142"/>
            <a:ext cx="814202" cy="287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9" name="Picture 14" descr="80+ Spare Carry Illustrations, Royalty-Free Vector Graphics &amp; Clip Art -  iStock">
            <a:extLst>
              <a:ext uri="{FF2B5EF4-FFF2-40B4-BE49-F238E27FC236}">
                <a16:creationId xmlns:a16="http://schemas.microsoft.com/office/drawing/2014/main" id="{C9BE8D90-8920-4B46-96C7-EDF9F09752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" t="5685" r="4325" b="56859"/>
          <a:stretch/>
        </p:blipFill>
        <p:spPr bwMode="auto">
          <a:xfrm>
            <a:off x="8061800" y="3787254"/>
            <a:ext cx="695861" cy="19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" name="Picture 16" descr="Kawasaki Mule UTV EMS &amp; Fire Skids - KIMTEK CORPORATION">
            <a:extLst>
              <a:ext uri="{FF2B5EF4-FFF2-40B4-BE49-F238E27FC236}">
                <a16:creationId xmlns:a16="http://schemas.microsoft.com/office/drawing/2014/main" id="{235291D3-5674-45A4-AB6B-D08DFFEC34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4" t="2794" b="5691"/>
          <a:stretch/>
        </p:blipFill>
        <p:spPr bwMode="auto">
          <a:xfrm>
            <a:off x="8215007" y="3345630"/>
            <a:ext cx="495685" cy="317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" name="Picture 4" descr="4,400+ Fire Engine Illustrations, Royalty-Free Vector Graphics &amp; Clip Art -  iStock | Firefighter, Fire truck icon, Fire truck lights">
            <a:extLst>
              <a:ext uri="{FF2B5EF4-FFF2-40B4-BE49-F238E27FC236}">
                <a16:creationId xmlns:a16="http://schemas.microsoft.com/office/drawing/2014/main" id="{DF5414EC-C2D5-4F83-A11C-E2A2E88427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9" t="55651" r="16154" b="9786"/>
          <a:stretch/>
        </p:blipFill>
        <p:spPr bwMode="auto">
          <a:xfrm flipH="1">
            <a:off x="6946636" y="2755840"/>
            <a:ext cx="855061" cy="335829"/>
          </a:xfrm>
          <a:prstGeom prst="rect">
            <a:avLst/>
          </a:prstGeom>
          <a:ln w="127000" cap="sq">
            <a:solidFill>
              <a:srgbClr val="00B05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5" name="Picture 164">
            <a:extLst>
              <a:ext uri="{FF2B5EF4-FFF2-40B4-BE49-F238E27FC236}">
                <a16:creationId xmlns:a16="http://schemas.microsoft.com/office/drawing/2014/main" id="{71F921AF-CCC4-461B-A181-6585814C7614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3687845" y="1061065"/>
            <a:ext cx="242693" cy="146189"/>
          </a:xfrm>
          <a:prstGeom prst="rect">
            <a:avLst/>
          </a:prstGeom>
          <a:solidFill>
            <a:srgbClr val="92D050"/>
          </a:solidFill>
          <a:ln w="28575">
            <a:solidFill>
              <a:schemeClr val="accent1"/>
            </a:solidFill>
          </a:ln>
        </p:spPr>
      </p:pic>
      <p:pic>
        <p:nvPicPr>
          <p:cNvPr id="145" name="Picture 144">
            <a:extLst>
              <a:ext uri="{FF2B5EF4-FFF2-40B4-BE49-F238E27FC236}">
                <a16:creationId xmlns:a16="http://schemas.microsoft.com/office/drawing/2014/main" id="{C6C92E00-F3D8-4D18-A6B7-2945081E8F60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4711251" y="1377822"/>
            <a:ext cx="242693" cy="146189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pic>
        <p:nvPicPr>
          <p:cNvPr id="220" name="Picture 219">
            <a:extLst>
              <a:ext uri="{FF2B5EF4-FFF2-40B4-BE49-F238E27FC236}">
                <a16:creationId xmlns:a16="http://schemas.microsoft.com/office/drawing/2014/main" id="{97AD2F1B-88A6-4543-BA50-5D2C80BFB985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5894394" y="2139921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222" name="Picture 221">
            <a:extLst>
              <a:ext uri="{FF2B5EF4-FFF2-40B4-BE49-F238E27FC236}">
                <a16:creationId xmlns:a16="http://schemas.microsoft.com/office/drawing/2014/main" id="{44EF8A29-E26B-483F-91F1-EA14FA37F75A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3690138" y="2137214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223" name="Picture 222">
            <a:extLst>
              <a:ext uri="{FF2B5EF4-FFF2-40B4-BE49-F238E27FC236}">
                <a16:creationId xmlns:a16="http://schemas.microsoft.com/office/drawing/2014/main" id="{1E13330D-CA18-4124-83AC-8BD6F212B345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5007977" y="2135109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226" name="Picture 225">
            <a:extLst>
              <a:ext uri="{FF2B5EF4-FFF2-40B4-BE49-F238E27FC236}">
                <a16:creationId xmlns:a16="http://schemas.microsoft.com/office/drawing/2014/main" id="{F5BB821A-06B7-4AC1-B6E2-427B2A242581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10527568" y="1901308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227" name="Picture 226">
            <a:extLst>
              <a:ext uri="{FF2B5EF4-FFF2-40B4-BE49-F238E27FC236}">
                <a16:creationId xmlns:a16="http://schemas.microsoft.com/office/drawing/2014/main" id="{872D3273-CF89-4499-B31D-62D25E52CC3F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10527567" y="2139921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229" name="Picture 228">
            <a:extLst>
              <a:ext uri="{FF2B5EF4-FFF2-40B4-BE49-F238E27FC236}">
                <a16:creationId xmlns:a16="http://schemas.microsoft.com/office/drawing/2014/main" id="{A0FB2689-1198-49C0-892E-161781A82C58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4352506" y="1896204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230" name="Picture 229">
            <a:extLst>
              <a:ext uri="{FF2B5EF4-FFF2-40B4-BE49-F238E27FC236}">
                <a16:creationId xmlns:a16="http://schemas.microsoft.com/office/drawing/2014/main" id="{C02564D2-B660-43BD-8C6E-2646FAD28A3D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4689880" y="1901673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231" name="Picture 230">
            <a:extLst>
              <a:ext uri="{FF2B5EF4-FFF2-40B4-BE49-F238E27FC236}">
                <a16:creationId xmlns:a16="http://schemas.microsoft.com/office/drawing/2014/main" id="{158A2DC2-605E-4000-BC7F-8F0A5327651F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5013408" y="1901307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232" name="Picture 231">
            <a:extLst>
              <a:ext uri="{FF2B5EF4-FFF2-40B4-BE49-F238E27FC236}">
                <a16:creationId xmlns:a16="http://schemas.microsoft.com/office/drawing/2014/main" id="{FE8CC07B-0C5E-40E6-AFC1-D1DBB4A1F622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4019680" y="1919075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233" name="Picture 232">
            <a:extLst>
              <a:ext uri="{FF2B5EF4-FFF2-40B4-BE49-F238E27FC236}">
                <a16:creationId xmlns:a16="http://schemas.microsoft.com/office/drawing/2014/main" id="{E6E6E563-B10B-4702-916C-F763940E2C60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4682121" y="2124705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234" name="Picture 233">
            <a:extLst>
              <a:ext uri="{FF2B5EF4-FFF2-40B4-BE49-F238E27FC236}">
                <a16:creationId xmlns:a16="http://schemas.microsoft.com/office/drawing/2014/main" id="{E39F9400-593D-4DA9-8188-11723AC4296C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5897609" y="1901306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235" name="Picture 234">
            <a:extLst>
              <a:ext uri="{FF2B5EF4-FFF2-40B4-BE49-F238E27FC236}">
                <a16:creationId xmlns:a16="http://schemas.microsoft.com/office/drawing/2014/main" id="{2DF1C973-7CF9-4D8A-85A5-F66650B7B0D6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4041561" y="2135109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236" name="Picture 235">
            <a:extLst>
              <a:ext uri="{FF2B5EF4-FFF2-40B4-BE49-F238E27FC236}">
                <a16:creationId xmlns:a16="http://schemas.microsoft.com/office/drawing/2014/main" id="{01E068FF-F649-42CC-82C8-CF4FA9639561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4361386" y="2130148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237" name="Picture 236">
            <a:extLst>
              <a:ext uri="{FF2B5EF4-FFF2-40B4-BE49-F238E27FC236}">
                <a16:creationId xmlns:a16="http://schemas.microsoft.com/office/drawing/2014/main" id="{6970151B-E928-4C29-AF34-AF022F809FE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6257600" y="1900625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243" name="Picture 242">
            <a:extLst>
              <a:ext uri="{FF2B5EF4-FFF2-40B4-BE49-F238E27FC236}">
                <a16:creationId xmlns:a16="http://schemas.microsoft.com/office/drawing/2014/main" id="{8D67EFA1-7844-4EEF-B626-204EB744B8EB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3689229" y="1906443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244" name="Picture 243">
            <a:extLst>
              <a:ext uri="{FF2B5EF4-FFF2-40B4-BE49-F238E27FC236}">
                <a16:creationId xmlns:a16="http://schemas.microsoft.com/office/drawing/2014/main" id="{1BF2AF2E-373D-48E7-8CDE-62B340830E34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6255227" y="2151907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245" name="Picture 244">
            <a:extLst>
              <a:ext uri="{FF2B5EF4-FFF2-40B4-BE49-F238E27FC236}">
                <a16:creationId xmlns:a16="http://schemas.microsoft.com/office/drawing/2014/main" id="{F08EFCC2-5FD5-44F1-BE3F-079F7712F923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3683008" y="1362739"/>
            <a:ext cx="242693" cy="146189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pic>
        <p:nvPicPr>
          <p:cNvPr id="184" name="Picture 183">
            <a:extLst>
              <a:ext uri="{FF2B5EF4-FFF2-40B4-BE49-F238E27FC236}">
                <a16:creationId xmlns:a16="http://schemas.microsoft.com/office/drawing/2014/main" id="{8C7E4CDF-75CB-4B67-AF9D-49AD96D1066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3681170" y="1608177"/>
            <a:ext cx="242693" cy="146189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pic>
        <p:nvPicPr>
          <p:cNvPr id="185" name="Picture 184">
            <a:extLst>
              <a:ext uri="{FF2B5EF4-FFF2-40B4-BE49-F238E27FC236}">
                <a16:creationId xmlns:a16="http://schemas.microsoft.com/office/drawing/2014/main" id="{7F2445AA-6911-420E-8D8F-8D8995287A8E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4030454" y="1380343"/>
            <a:ext cx="242693" cy="146189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pic>
        <p:nvPicPr>
          <p:cNvPr id="216" name="Picture 215">
            <a:extLst>
              <a:ext uri="{FF2B5EF4-FFF2-40B4-BE49-F238E27FC236}">
                <a16:creationId xmlns:a16="http://schemas.microsoft.com/office/drawing/2014/main" id="{51550763-F46F-4B05-B8C3-3A8DE5FFDEA2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7388926" y="1371977"/>
            <a:ext cx="242693" cy="146189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pic>
        <p:nvPicPr>
          <p:cNvPr id="218" name="Picture 217">
            <a:extLst>
              <a:ext uri="{FF2B5EF4-FFF2-40B4-BE49-F238E27FC236}">
                <a16:creationId xmlns:a16="http://schemas.microsoft.com/office/drawing/2014/main" id="{BAF42505-D372-4CCB-9DC4-72FE3C5D9263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4713613" y="1610253"/>
            <a:ext cx="242693" cy="146189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pic>
        <p:nvPicPr>
          <p:cNvPr id="255" name="Picture 254">
            <a:extLst>
              <a:ext uri="{FF2B5EF4-FFF2-40B4-BE49-F238E27FC236}">
                <a16:creationId xmlns:a16="http://schemas.microsoft.com/office/drawing/2014/main" id="{7A6BB249-6252-43B9-9735-037B30839A13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4007808" y="1625073"/>
            <a:ext cx="264635" cy="159407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pic>
        <p:nvPicPr>
          <p:cNvPr id="256" name="Picture 255">
            <a:extLst>
              <a:ext uri="{FF2B5EF4-FFF2-40B4-BE49-F238E27FC236}">
                <a16:creationId xmlns:a16="http://schemas.microsoft.com/office/drawing/2014/main" id="{9C474D17-1123-44E2-8A26-B4A9FA0299D8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4355497" y="1378732"/>
            <a:ext cx="242693" cy="146189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pic>
        <p:nvPicPr>
          <p:cNvPr id="261" name="Picture 260">
            <a:extLst>
              <a:ext uri="{FF2B5EF4-FFF2-40B4-BE49-F238E27FC236}">
                <a16:creationId xmlns:a16="http://schemas.microsoft.com/office/drawing/2014/main" id="{FA1B16C4-F63F-4F2D-A5F4-A23E272C52E7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7729885" y="1391678"/>
            <a:ext cx="242693" cy="146189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pic>
        <p:nvPicPr>
          <p:cNvPr id="262" name="Picture 261">
            <a:extLst>
              <a:ext uri="{FF2B5EF4-FFF2-40B4-BE49-F238E27FC236}">
                <a16:creationId xmlns:a16="http://schemas.microsoft.com/office/drawing/2014/main" id="{F3EE7410-AEE2-4C4B-A409-721CEF23620F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7720652" y="1625776"/>
            <a:ext cx="242693" cy="146189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pic>
        <p:nvPicPr>
          <p:cNvPr id="268" name="Picture 267">
            <a:extLst>
              <a:ext uri="{FF2B5EF4-FFF2-40B4-BE49-F238E27FC236}">
                <a16:creationId xmlns:a16="http://schemas.microsoft.com/office/drawing/2014/main" id="{C5444608-593D-430D-A22B-FF37DD794257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8819125" y="2138530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269" name="Picture 268">
            <a:extLst>
              <a:ext uri="{FF2B5EF4-FFF2-40B4-BE49-F238E27FC236}">
                <a16:creationId xmlns:a16="http://schemas.microsoft.com/office/drawing/2014/main" id="{F97CAE8A-60D5-4B75-9050-0AD3F49081F1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7022280" y="2149256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270" name="Picture 269">
            <a:extLst>
              <a:ext uri="{FF2B5EF4-FFF2-40B4-BE49-F238E27FC236}">
                <a16:creationId xmlns:a16="http://schemas.microsoft.com/office/drawing/2014/main" id="{8AD46D82-4402-4BB2-AF0B-FAC34FBB8C80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8461741" y="2153119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271" name="Picture 270">
            <a:extLst>
              <a:ext uri="{FF2B5EF4-FFF2-40B4-BE49-F238E27FC236}">
                <a16:creationId xmlns:a16="http://schemas.microsoft.com/office/drawing/2014/main" id="{3787C5DC-C8C1-42EE-AAB6-CDB9BD737896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9517501" y="1915355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272" name="Picture 271">
            <a:extLst>
              <a:ext uri="{FF2B5EF4-FFF2-40B4-BE49-F238E27FC236}">
                <a16:creationId xmlns:a16="http://schemas.microsoft.com/office/drawing/2014/main" id="{3B448FA2-594E-472F-ACAA-FEECC138B342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9524342" y="2138155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273" name="Picture 272">
            <a:extLst>
              <a:ext uri="{FF2B5EF4-FFF2-40B4-BE49-F238E27FC236}">
                <a16:creationId xmlns:a16="http://schemas.microsoft.com/office/drawing/2014/main" id="{BED2C017-54B2-415A-AF62-F608C3F7B6D7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7720651" y="1906443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274" name="Picture 273">
            <a:extLst>
              <a:ext uri="{FF2B5EF4-FFF2-40B4-BE49-F238E27FC236}">
                <a16:creationId xmlns:a16="http://schemas.microsoft.com/office/drawing/2014/main" id="{B5F29371-45C0-46F4-9501-89407BD96895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8100164" y="2135390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275" name="Picture 274">
            <a:extLst>
              <a:ext uri="{FF2B5EF4-FFF2-40B4-BE49-F238E27FC236}">
                <a16:creationId xmlns:a16="http://schemas.microsoft.com/office/drawing/2014/main" id="{BFF78048-2238-44EA-B66C-3EB2983F37D7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8454734" y="1913474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276" name="Picture 275">
            <a:extLst>
              <a:ext uri="{FF2B5EF4-FFF2-40B4-BE49-F238E27FC236}">
                <a16:creationId xmlns:a16="http://schemas.microsoft.com/office/drawing/2014/main" id="{94B00426-AFFA-4B48-ABC2-51BBC53D5081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7358858" y="1904414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277" name="Picture 276">
            <a:extLst>
              <a:ext uri="{FF2B5EF4-FFF2-40B4-BE49-F238E27FC236}">
                <a16:creationId xmlns:a16="http://schemas.microsoft.com/office/drawing/2014/main" id="{68351A88-1F13-4366-9468-6EA501DC1160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8100165" y="1913474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278" name="Picture 277">
            <a:extLst>
              <a:ext uri="{FF2B5EF4-FFF2-40B4-BE49-F238E27FC236}">
                <a16:creationId xmlns:a16="http://schemas.microsoft.com/office/drawing/2014/main" id="{B1829862-9147-4FC1-8F35-6D603A708FDD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8821051" y="1919530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279" name="Picture 278">
            <a:extLst>
              <a:ext uri="{FF2B5EF4-FFF2-40B4-BE49-F238E27FC236}">
                <a16:creationId xmlns:a16="http://schemas.microsoft.com/office/drawing/2014/main" id="{967E1F9B-A528-4CAC-95C2-D01174ABE5B5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7359168" y="2156431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280" name="Picture 279">
            <a:extLst>
              <a:ext uri="{FF2B5EF4-FFF2-40B4-BE49-F238E27FC236}">
                <a16:creationId xmlns:a16="http://schemas.microsoft.com/office/drawing/2014/main" id="{8639FEE7-B123-4951-B846-EC831B650E3C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7729885" y="2148522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281" name="Picture 280">
            <a:extLst>
              <a:ext uri="{FF2B5EF4-FFF2-40B4-BE49-F238E27FC236}">
                <a16:creationId xmlns:a16="http://schemas.microsoft.com/office/drawing/2014/main" id="{FF432AD2-5DED-428E-9544-F559D5EF5AEE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9180151" y="1913474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282" name="Picture 281">
            <a:extLst>
              <a:ext uri="{FF2B5EF4-FFF2-40B4-BE49-F238E27FC236}">
                <a16:creationId xmlns:a16="http://schemas.microsoft.com/office/drawing/2014/main" id="{13022633-9AF8-4F94-972D-8AB1F5271286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7022281" y="1894480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283" name="Picture 282">
            <a:extLst>
              <a:ext uri="{FF2B5EF4-FFF2-40B4-BE49-F238E27FC236}">
                <a16:creationId xmlns:a16="http://schemas.microsoft.com/office/drawing/2014/main" id="{4D247A81-20F4-49E0-80D8-6AC1A2D72781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9177587" y="2138529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36F6B86-D491-41FC-A0EA-E7471CE288A5}"/>
              </a:ext>
            </a:extLst>
          </p:cNvPr>
          <p:cNvSpPr txBox="1"/>
          <p:nvPr/>
        </p:nvSpPr>
        <p:spPr>
          <a:xfrm>
            <a:off x="1541245" y="961578"/>
            <a:ext cx="1113459" cy="307777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Full Time</a:t>
            </a: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55F70E6B-C42C-4A18-B1EC-7F7290A29F19}"/>
              </a:ext>
            </a:extLst>
          </p:cNvPr>
          <p:cNvSpPr txBox="1"/>
          <p:nvPr/>
        </p:nvSpPr>
        <p:spPr>
          <a:xfrm>
            <a:off x="1532876" y="1310047"/>
            <a:ext cx="1113459" cy="477054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Time </a:t>
            </a:r>
          </a:p>
          <a:p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“Career”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71B3ED60-482E-47A9-998C-196C4B43E8A8}"/>
              </a:ext>
            </a:extLst>
          </p:cNvPr>
          <p:cNvSpPr txBox="1"/>
          <p:nvPr/>
        </p:nvSpPr>
        <p:spPr>
          <a:xfrm>
            <a:off x="1541245" y="1868247"/>
            <a:ext cx="1487130" cy="47705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Paid on Call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“Volunteer”</a:t>
            </a:r>
          </a:p>
        </p:txBody>
      </p:sp>
      <p:sp>
        <p:nvSpPr>
          <p:cNvPr id="289" name="TextBox 288">
            <a:extLst>
              <a:ext uri="{FF2B5EF4-FFF2-40B4-BE49-F238E27FC236}">
                <a16:creationId xmlns:a16="http://schemas.microsoft.com/office/drawing/2014/main" id="{6F2D1D4B-CF97-4F1F-AA72-F04EF4CF8EC8}"/>
              </a:ext>
            </a:extLst>
          </p:cNvPr>
          <p:cNvSpPr txBox="1"/>
          <p:nvPr/>
        </p:nvSpPr>
        <p:spPr>
          <a:xfrm>
            <a:off x="240701" y="2624225"/>
            <a:ext cx="12337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Equipment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</a:p>
          <a:p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Facilities</a:t>
            </a:r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279FB149-E94E-484D-96DF-FD6EE2B0CC78}"/>
              </a:ext>
            </a:extLst>
          </p:cNvPr>
          <p:cNvSpPr txBox="1"/>
          <p:nvPr/>
        </p:nvSpPr>
        <p:spPr>
          <a:xfrm>
            <a:off x="207004" y="4221629"/>
            <a:ext cx="1214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Training</a:t>
            </a: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40C3FC17-A272-453E-BC8E-9FECD2B44B9B}"/>
              </a:ext>
            </a:extLst>
          </p:cNvPr>
          <p:cNvSpPr txBox="1"/>
          <p:nvPr/>
        </p:nvSpPr>
        <p:spPr>
          <a:xfrm>
            <a:off x="207004" y="913082"/>
            <a:ext cx="1113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Personnel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055504F-CEFA-4CD2-9F8F-9AE56D93B618}"/>
              </a:ext>
            </a:extLst>
          </p:cNvPr>
          <p:cNvGrpSpPr/>
          <p:nvPr/>
        </p:nvGrpSpPr>
        <p:grpSpPr>
          <a:xfrm>
            <a:off x="10364589" y="2594722"/>
            <a:ext cx="1038115" cy="677672"/>
            <a:chOff x="8726572" y="4340337"/>
            <a:chExt cx="1265219" cy="945051"/>
          </a:xfrm>
        </p:grpSpPr>
        <p:sp>
          <p:nvSpPr>
            <p:cNvPr id="306" name="Arrow: Up 305">
              <a:extLst>
                <a:ext uri="{FF2B5EF4-FFF2-40B4-BE49-F238E27FC236}">
                  <a16:creationId xmlns:a16="http://schemas.microsoft.com/office/drawing/2014/main" id="{022900AD-215D-40AC-89F9-BCDBF04B8B2F}"/>
                </a:ext>
              </a:extLst>
            </p:cNvPr>
            <p:cNvSpPr/>
            <p:nvPr/>
          </p:nvSpPr>
          <p:spPr>
            <a:xfrm>
              <a:off x="8726572" y="4340337"/>
              <a:ext cx="1237661" cy="523177"/>
            </a:xfrm>
            <a:prstGeom prst="upArrow">
              <a:avLst>
                <a:gd name="adj1" fmla="val 58853"/>
                <a:gd name="adj2" fmla="val 52373"/>
              </a:avLst>
            </a:prstGeom>
            <a:noFill/>
            <a:ln w="76200">
              <a:solidFill>
                <a:srgbClr val="00B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2" name="Group 301">
              <a:extLst>
                <a:ext uri="{FF2B5EF4-FFF2-40B4-BE49-F238E27FC236}">
                  <a16:creationId xmlns:a16="http://schemas.microsoft.com/office/drawing/2014/main" id="{66CBAF5E-848C-4705-9153-78B8B17676E3}"/>
                </a:ext>
              </a:extLst>
            </p:cNvPr>
            <p:cNvGrpSpPr/>
            <p:nvPr/>
          </p:nvGrpSpPr>
          <p:grpSpPr>
            <a:xfrm>
              <a:off x="8902300" y="4384425"/>
              <a:ext cx="893520" cy="436121"/>
              <a:chOff x="1410202" y="6309430"/>
              <a:chExt cx="893520" cy="436121"/>
            </a:xfrm>
          </p:grpSpPr>
          <p:sp>
            <p:nvSpPr>
              <p:cNvPr id="303" name="Arrow: Up 302">
                <a:extLst>
                  <a:ext uri="{FF2B5EF4-FFF2-40B4-BE49-F238E27FC236}">
                    <a16:creationId xmlns:a16="http://schemas.microsoft.com/office/drawing/2014/main" id="{C7B60C80-2E3F-46D6-BA24-2AB40A91777E}"/>
                  </a:ext>
                </a:extLst>
              </p:cNvPr>
              <p:cNvSpPr/>
              <p:nvPr/>
            </p:nvSpPr>
            <p:spPr>
              <a:xfrm>
                <a:off x="1410202" y="6309430"/>
                <a:ext cx="893520" cy="436121"/>
              </a:xfrm>
              <a:prstGeom prst="upArrow">
                <a:avLst>
                  <a:gd name="adj1" fmla="val 76475"/>
                  <a:gd name="adj2" fmla="val 50000"/>
                </a:avLst>
              </a:prstGeom>
              <a:blipFill>
                <a:blip r:embed="rId14">
                  <a:extLst>
                    <a:ext uri="{837473B0-CC2E-450A-ABE3-18F120FF3D39}">
                      <a1611:picAttrSrcUrl xmlns:a1611="http://schemas.microsoft.com/office/drawing/2016/11/main" r:id="rId15"/>
                    </a:ext>
                  </a:extLst>
                </a:blip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4" name="Rectangle 303">
                <a:extLst>
                  <a:ext uri="{FF2B5EF4-FFF2-40B4-BE49-F238E27FC236}">
                    <a16:creationId xmlns:a16="http://schemas.microsoft.com/office/drawing/2014/main" id="{5BFD31C6-97CF-49F0-87EC-A91713D10163}"/>
                  </a:ext>
                </a:extLst>
              </p:cNvPr>
              <p:cNvSpPr/>
              <p:nvPr/>
            </p:nvSpPr>
            <p:spPr>
              <a:xfrm>
                <a:off x="1627293" y="6548120"/>
                <a:ext cx="203200" cy="1974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5" name="Rectangle 304">
                <a:extLst>
                  <a:ext uri="{FF2B5EF4-FFF2-40B4-BE49-F238E27FC236}">
                    <a16:creationId xmlns:a16="http://schemas.microsoft.com/office/drawing/2014/main" id="{0A2B035D-CBF3-4A0B-AA82-B3B151E39975}"/>
                  </a:ext>
                </a:extLst>
              </p:cNvPr>
              <p:cNvSpPr/>
              <p:nvPr/>
            </p:nvSpPr>
            <p:spPr>
              <a:xfrm>
                <a:off x="1892297" y="6548120"/>
                <a:ext cx="203200" cy="1974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CCACB3DB-83E4-4273-970C-45A04ADD7A03}"/>
                </a:ext>
              </a:extLst>
            </p:cNvPr>
            <p:cNvSpPr txBox="1"/>
            <p:nvPr/>
          </p:nvSpPr>
          <p:spPr>
            <a:xfrm>
              <a:off x="8795630" y="4823723"/>
              <a:ext cx="119616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Navarre Station </a:t>
              </a:r>
            </a:p>
            <a:p>
              <a:pPr algn="ctr"/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“Station 2”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7FEF079A-B8B2-473F-87A7-D532C40B6139}"/>
              </a:ext>
            </a:extLst>
          </p:cNvPr>
          <p:cNvSpPr txBox="1"/>
          <p:nvPr/>
        </p:nvSpPr>
        <p:spPr>
          <a:xfrm>
            <a:off x="1700658" y="590170"/>
            <a:ext cx="3878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To Service Navarre Area --  July 1, 2024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032D39F3-2393-4697-BCB6-232EC778F94F}"/>
              </a:ext>
            </a:extLst>
          </p:cNvPr>
          <p:cNvSpPr txBox="1"/>
          <p:nvPr/>
        </p:nvSpPr>
        <p:spPr>
          <a:xfrm>
            <a:off x="6906172" y="572871"/>
            <a:ext cx="4464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To Service Northern Orono --  January 1, 2026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1199821-F251-4964-AE9A-4B822CE3AE12}"/>
              </a:ext>
            </a:extLst>
          </p:cNvPr>
          <p:cNvCxnSpPr>
            <a:cxnSpLocks/>
          </p:cNvCxnSpPr>
          <p:nvPr/>
        </p:nvCxnSpPr>
        <p:spPr>
          <a:xfrm>
            <a:off x="6616700" y="662224"/>
            <a:ext cx="0" cy="6138626"/>
          </a:xfrm>
          <a:prstGeom prst="line">
            <a:avLst/>
          </a:prstGeom>
          <a:ln w="2857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C905BD7-F780-47C0-97E9-AF2ECB030FE1}"/>
              </a:ext>
            </a:extLst>
          </p:cNvPr>
          <p:cNvGrpSpPr/>
          <p:nvPr/>
        </p:nvGrpSpPr>
        <p:grpSpPr>
          <a:xfrm>
            <a:off x="5149824" y="2624223"/>
            <a:ext cx="1320554" cy="692309"/>
            <a:chOff x="1473948" y="4340337"/>
            <a:chExt cx="1584699" cy="97216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5728A2C-4BC6-486A-86EE-CE2366748946}"/>
                </a:ext>
              </a:extLst>
            </p:cNvPr>
            <p:cNvSpPr txBox="1"/>
            <p:nvPr/>
          </p:nvSpPr>
          <p:spPr>
            <a:xfrm>
              <a:off x="1473948" y="4923531"/>
              <a:ext cx="1584699" cy="388972"/>
            </a:xfrm>
            <a:prstGeom prst="rect">
              <a:avLst/>
            </a:prstGeom>
            <a:noFill/>
            <a:ln>
              <a:noFill/>
              <a:prstDash val="solid"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Old Public Works 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6657C2E8-D2EB-495C-8F21-07344093400F}"/>
                </a:ext>
              </a:extLst>
            </p:cNvPr>
            <p:cNvGrpSpPr/>
            <p:nvPr/>
          </p:nvGrpSpPr>
          <p:grpSpPr>
            <a:xfrm>
              <a:off x="1566637" y="4340337"/>
              <a:ext cx="1237661" cy="575095"/>
              <a:chOff x="1566637" y="4340337"/>
              <a:chExt cx="1237661" cy="575095"/>
            </a:xfrm>
          </p:grpSpPr>
          <p:sp>
            <p:nvSpPr>
              <p:cNvPr id="9" name="Arrow: Up 8">
                <a:extLst>
                  <a:ext uri="{FF2B5EF4-FFF2-40B4-BE49-F238E27FC236}">
                    <a16:creationId xmlns:a16="http://schemas.microsoft.com/office/drawing/2014/main" id="{6E50CEDC-8CB1-41C8-829E-B1EE0B360038}"/>
                  </a:ext>
                </a:extLst>
              </p:cNvPr>
              <p:cNvSpPr/>
              <p:nvPr/>
            </p:nvSpPr>
            <p:spPr>
              <a:xfrm>
                <a:off x="1566637" y="4340337"/>
                <a:ext cx="1237661" cy="575095"/>
              </a:xfrm>
              <a:prstGeom prst="upArrow">
                <a:avLst>
                  <a:gd name="adj1" fmla="val 68088"/>
                  <a:gd name="adj2" fmla="val 52373"/>
                </a:avLst>
              </a:prstGeom>
              <a:noFill/>
              <a:ln w="76200">
                <a:solidFill>
                  <a:srgbClr val="00B05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8990419F-56E7-4DB2-BAA4-43463ADE9B62}"/>
                  </a:ext>
                </a:extLst>
              </p:cNvPr>
              <p:cNvGrpSpPr/>
              <p:nvPr/>
            </p:nvGrpSpPr>
            <p:grpSpPr>
              <a:xfrm>
                <a:off x="1765177" y="4409825"/>
                <a:ext cx="893520" cy="436121"/>
                <a:chOff x="1410202" y="6309430"/>
                <a:chExt cx="893520" cy="436121"/>
              </a:xfrm>
            </p:grpSpPr>
            <p:sp>
              <p:nvSpPr>
                <p:cNvPr id="3" name="Arrow: Up 2">
                  <a:extLst>
                    <a:ext uri="{FF2B5EF4-FFF2-40B4-BE49-F238E27FC236}">
                      <a16:creationId xmlns:a16="http://schemas.microsoft.com/office/drawing/2014/main" id="{4992D9F0-C732-4BFF-A7FD-614A7A2BA889}"/>
                    </a:ext>
                  </a:extLst>
                </p:cNvPr>
                <p:cNvSpPr/>
                <p:nvPr/>
              </p:nvSpPr>
              <p:spPr>
                <a:xfrm>
                  <a:off x="1410202" y="6309430"/>
                  <a:ext cx="893520" cy="436121"/>
                </a:xfrm>
                <a:prstGeom prst="upArrow">
                  <a:avLst>
                    <a:gd name="adj1" fmla="val 76475"/>
                    <a:gd name="adj2" fmla="val 50000"/>
                  </a:avLst>
                </a:prstGeom>
                <a:blipFill>
                  <a:blip r:embed="rId14">
                    <a:extLst>
                      <a:ext uri="{837473B0-CC2E-450A-ABE3-18F120FF3D39}">
                        <a1611:picAttrSrcUrl xmlns:a1611="http://schemas.microsoft.com/office/drawing/2016/11/main" r:id="rId15"/>
                      </a:ext>
                    </a:extLst>
                  </a:blip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CE7E158A-BEA6-4672-8A77-4BB1974FA595}"/>
                    </a:ext>
                  </a:extLst>
                </p:cNvPr>
                <p:cNvSpPr/>
                <p:nvPr/>
              </p:nvSpPr>
              <p:spPr>
                <a:xfrm>
                  <a:off x="1627293" y="6548120"/>
                  <a:ext cx="203200" cy="19743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8" name="Rectangle 137">
                  <a:extLst>
                    <a:ext uri="{FF2B5EF4-FFF2-40B4-BE49-F238E27FC236}">
                      <a16:creationId xmlns:a16="http://schemas.microsoft.com/office/drawing/2014/main" id="{36442FC9-80BA-4C9E-9F93-0175839109BE}"/>
                    </a:ext>
                  </a:extLst>
                </p:cNvPr>
                <p:cNvSpPr/>
                <p:nvPr/>
              </p:nvSpPr>
              <p:spPr>
                <a:xfrm>
                  <a:off x="1892297" y="6548120"/>
                  <a:ext cx="203200" cy="19743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3CFF482-76FF-475F-82F0-23C1F399AB91}"/>
              </a:ext>
            </a:extLst>
          </p:cNvPr>
          <p:cNvGrpSpPr/>
          <p:nvPr/>
        </p:nvGrpSpPr>
        <p:grpSpPr>
          <a:xfrm>
            <a:off x="5217724" y="3431279"/>
            <a:ext cx="1165704" cy="694124"/>
            <a:chOff x="2974636" y="4340337"/>
            <a:chExt cx="1472947" cy="955897"/>
          </a:xfrm>
        </p:grpSpPr>
        <p:sp>
          <p:nvSpPr>
            <p:cNvPr id="296" name="Arrow: Up 295">
              <a:extLst>
                <a:ext uri="{FF2B5EF4-FFF2-40B4-BE49-F238E27FC236}">
                  <a16:creationId xmlns:a16="http://schemas.microsoft.com/office/drawing/2014/main" id="{1229D514-5336-45A7-91E4-BE96CC86350A}"/>
                </a:ext>
              </a:extLst>
            </p:cNvPr>
            <p:cNvSpPr/>
            <p:nvPr/>
          </p:nvSpPr>
          <p:spPr>
            <a:xfrm>
              <a:off x="3062569" y="4340337"/>
              <a:ext cx="1237661" cy="575095"/>
            </a:xfrm>
            <a:prstGeom prst="upArrow">
              <a:avLst>
                <a:gd name="adj1" fmla="val 68088"/>
                <a:gd name="adj2" fmla="val 52373"/>
              </a:avLst>
            </a:prstGeom>
            <a:noFill/>
            <a:ln w="76200">
              <a:solidFill>
                <a:srgbClr val="00B05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ADF68A48-4189-4D6D-BCC6-432D8218E686}"/>
                </a:ext>
              </a:extLst>
            </p:cNvPr>
            <p:cNvSpPr txBox="1"/>
            <p:nvPr/>
          </p:nvSpPr>
          <p:spPr>
            <a:xfrm>
              <a:off x="2974636" y="4914771"/>
              <a:ext cx="1472947" cy="381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Navarre Garage</a:t>
              </a:r>
            </a:p>
          </p:txBody>
        </p:sp>
        <p:grpSp>
          <p:nvGrpSpPr>
            <p:cNvPr id="292" name="Group 291">
              <a:extLst>
                <a:ext uri="{FF2B5EF4-FFF2-40B4-BE49-F238E27FC236}">
                  <a16:creationId xmlns:a16="http://schemas.microsoft.com/office/drawing/2014/main" id="{76739FA4-654D-4980-BDDE-36FE680B59D8}"/>
                </a:ext>
              </a:extLst>
            </p:cNvPr>
            <p:cNvGrpSpPr/>
            <p:nvPr/>
          </p:nvGrpSpPr>
          <p:grpSpPr>
            <a:xfrm>
              <a:off x="3261109" y="4409825"/>
              <a:ext cx="893520" cy="436121"/>
              <a:chOff x="1410202" y="6309430"/>
              <a:chExt cx="893520" cy="436121"/>
            </a:xfrm>
          </p:grpSpPr>
          <p:sp>
            <p:nvSpPr>
              <p:cNvPr id="293" name="Arrow: Up 292">
                <a:extLst>
                  <a:ext uri="{FF2B5EF4-FFF2-40B4-BE49-F238E27FC236}">
                    <a16:creationId xmlns:a16="http://schemas.microsoft.com/office/drawing/2014/main" id="{AF1BE964-FFE7-4A3B-9ACC-EB19BAB788A5}"/>
                  </a:ext>
                </a:extLst>
              </p:cNvPr>
              <p:cNvSpPr/>
              <p:nvPr/>
            </p:nvSpPr>
            <p:spPr>
              <a:xfrm>
                <a:off x="1410202" y="6309430"/>
                <a:ext cx="893520" cy="436121"/>
              </a:xfrm>
              <a:prstGeom prst="upArrow">
                <a:avLst>
                  <a:gd name="adj1" fmla="val 76475"/>
                  <a:gd name="adj2" fmla="val 50000"/>
                </a:avLst>
              </a:prstGeom>
              <a:blipFill>
                <a:blip r:embed="rId14">
                  <a:extLst>
                    <a:ext uri="{837473B0-CC2E-450A-ABE3-18F120FF3D39}">
                      <a1611:picAttrSrcUrl xmlns:a1611="http://schemas.microsoft.com/office/drawing/2016/11/main" r:id="rId15"/>
                    </a:ext>
                  </a:extLst>
                </a:blip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4" name="Rectangle 293">
                <a:extLst>
                  <a:ext uri="{FF2B5EF4-FFF2-40B4-BE49-F238E27FC236}">
                    <a16:creationId xmlns:a16="http://schemas.microsoft.com/office/drawing/2014/main" id="{EE7A688A-E43F-436A-8AFE-24C935DFEF34}"/>
                  </a:ext>
                </a:extLst>
              </p:cNvPr>
              <p:cNvSpPr/>
              <p:nvPr/>
            </p:nvSpPr>
            <p:spPr>
              <a:xfrm>
                <a:off x="1627293" y="6548120"/>
                <a:ext cx="203200" cy="1974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5" name="Rectangle 294">
                <a:extLst>
                  <a:ext uri="{FF2B5EF4-FFF2-40B4-BE49-F238E27FC236}">
                    <a16:creationId xmlns:a16="http://schemas.microsoft.com/office/drawing/2014/main" id="{D2C89659-A1FF-4F75-AC5F-20B6300FE7FF}"/>
                  </a:ext>
                </a:extLst>
              </p:cNvPr>
              <p:cNvSpPr/>
              <p:nvPr/>
            </p:nvSpPr>
            <p:spPr>
              <a:xfrm>
                <a:off x="1892297" y="6548120"/>
                <a:ext cx="203200" cy="1974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37B1F9D-1C79-4185-82F0-9A1AC1049CEA}"/>
              </a:ext>
            </a:extLst>
          </p:cNvPr>
          <p:cNvGrpSpPr/>
          <p:nvPr/>
        </p:nvGrpSpPr>
        <p:grpSpPr>
          <a:xfrm>
            <a:off x="10398642" y="3396882"/>
            <a:ext cx="972629" cy="606370"/>
            <a:chOff x="7102253" y="4344178"/>
            <a:chExt cx="1237661" cy="965290"/>
          </a:xfrm>
        </p:grpSpPr>
        <p:sp>
          <p:nvSpPr>
            <p:cNvPr id="301" name="Arrow: Up 300">
              <a:extLst>
                <a:ext uri="{FF2B5EF4-FFF2-40B4-BE49-F238E27FC236}">
                  <a16:creationId xmlns:a16="http://schemas.microsoft.com/office/drawing/2014/main" id="{31924EC0-F9A6-4EC5-9D04-756B6AF6B2BD}"/>
                </a:ext>
              </a:extLst>
            </p:cNvPr>
            <p:cNvSpPr/>
            <p:nvPr/>
          </p:nvSpPr>
          <p:spPr>
            <a:xfrm>
              <a:off x="7102253" y="4344178"/>
              <a:ext cx="1237661" cy="575095"/>
            </a:xfrm>
            <a:prstGeom prst="upArrow">
              <a:avLst>
                <a:gd name="adj1" fmla="val 68088"/>
                <a:gd name="adj2" fmla="val 52373"/>
              </a:avLst>
            </a:prstGeom>
            <a:noFill/>
            <a:ln w="76200">
              <a:solidFill>
                <a:srgbClr val="FFC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C25B08B7-2B62-4D58-BAF6-072A9900A52E}"/>
                </a:ext>
              </a:extLst>
            </p:cNvPr>
            <p:cNvSpPr txBox="1"/>
            <p:nvPr/>
          </p:nvSpPr>
          <p:spPr>
            <a:xfrm>
              <a:off x="7177298" y="4847803"/>
              <a:ext cx="11563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Willow Station </a:t>
              </a:r>
            </a:p>
            <a:p>
              <a:pPr algn="ctr"/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“Station 1”</a:t>
              </a:r>
            </a:p>
          </p:txBody>
        </p:sp>
        <p:grpSp>
          <p:nvGrpSpPr>
            <p:cNvPr id="297" name="Group 296">
              <a:extLst>
                <a:ext uri="{FF2B5EF4-FFF2-40B4-BE49-F238E27FC236}">
                  <a16:creationId xmlns:a16="http://schemas.microsoft.com/office/drawing/2014/main" id="{55C1189A-5FE0-4DD7-BD8E-51F6278DF31E}"/>
                </a:ext>
              </a:extLst>
            </p:cNvPr>
            <p:cNvGrpSpPr/>
            <p:nvPr/>
          </p:nvGrpSpPr>
          <p:grpSpPr>
            <a:xfrm>
              <a:off x="7283523" y="4411682"/>
              <a:ext cx="893520" cy="436121"/>
              <a:chOff x="1410202" y="6309430"/>
              <a:chExt cx="893520" cy="436121"/>
            </a:xfrm>
          </p:grpSpPr>
          <p:sp>
            <p:nvSpPr>
              <p:cNvPr id="298" name="Arrow: Up 297">
                <a:extLst>
                  <a:ext uri="{FF2B5EF4-FFF2-40B4-BE49-F238E27FC236}">
                    <a16:creationId xmlns:a16="http://schemas.microsoft.com/office/drawing/2014/main" id="{B6B1C18C-B455-448B-84A8-1F705BE0E224}"/>
                  </a:ext>
                </a:extLst>
              </p:cNvPr>
              <p:cNvSpPr/>
              <p:nvPr/>
            </p:nvSpPr>
            <p:spPr>
              <a:xfrm>
                <a:off x="1410202" y="6309430"/>
                <a:ext cx="893520" cy="436121"/>
              </a:xfrm>
              <a:prstGeom prst="upArrow">
                <a:avLst>
                  <a:gd name="adj1" fmla="val 76475"/>
                  <a:gd name="adj2" fmla="val 50000"/>
                </a:avLst>
              </a:prstGeom>
              <a:blipFill>
                <a:blip r:embed="rId14">
                  <a:extLst>
                    <a:ext uri="{837473B0-CC2E-450A-ABE3-18F120FF3D39}">
                      <a1611:picAttrSrcUrl xmlns:a1611="http://schemas.microsoft.com/office/drawing/2016/11/main" r:id="rId15"/>
                    </a:ext>
                  </a:extLst>
                </a:blip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9" name="Rectangle 298">
                <a:extLst>
                  <a:ext uri="{FF2B5EF4-FFF2-40B4-BE49-F238E27FC236}">
                    <a16:creationId xmlns:a16="http://schemas.microsoft.com/office/drawing/2014/main" id="{258660E6-541A-4DF5-8BF6-9154E9042D70}"/>
                  </a:ext>
                </a:extLst>
              </p:cNvPr>
              <p:cNvSpPr/>
              <p:nvPr/>
            </p:nvSpPr>
            <p:spPr>
              <a:xfrm>
                <a:off x="1627293" y="6548120"/>
                <a:ext cx="203200" cy="1974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0" name="Rectangle 299">
                <a:extLst>
                  <a:ext uri="{FF2B5EF4-FFF2-40B4-BE49-F238E27FC236}">
                    <a16:creationId xmlns:a16="http://schemas.microsoft.com/office/drawing/2014/main" id="{3E2018EA-598B-414F-9E80-5BE349984867}"/>
                  </a:ext>
                </a:extLst>
              </p:cNvPr>
              <p:cNvSpPr/>
              <p:nvPr/>
            </p:nvSpPr>
            <p:spPr>
              <a:xfrm>
                <a:off x="1892297" y="6548120"/>
                <a:ext cx="203200" cy="1974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13" name="TextBox 312">
            <a:extLst>
              <a:ext uri="{FF2B5EF4-FFF2-40B4-BE49-F238E27FC236}">
                <a16:creationId xmlns:a16="http://schemas.microsoft.com/office/drawing/2014/main" id="{6C9CA84C-8E82-41C8-9C90-5D0A85A379F9}"/>
              </a:ext>
            </a:extLst>
          </p:cNvPr>
          <p:cNvSpPr txBox="1"/>
          <p:nvPr/>
        </p:nvSpPr>
        <p:spPr>
          <a:xfrm>
            <a:off x="175210" y="5531728"/>
            <a:ext cx="1694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5C88E2-472C-458C-83D9-550945AFD29F}"/>
              </a:ext>
            </a:extLst>
          </p:cNvPr>
          <p:cNvSpPr txBox="1"/>
          <p:nvPr/>
        </p:nvSpPr>
        <p:spPr>
          <a:xfrm>
            <a:off x="1685076" y="5572166"/>
            <a:ext cx="19912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þ"/>
            </a:pPr>
            <a:r>
              <a:rPr lang="en-US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Organization Model</a:t>
            </a:r>
          </a:p>
          <a:p>
            <a:pPr marL="171450" indent="-171450">
              <a:buFont typeface="Wingdings" panose="05000000000000000000" pitchFamily="2" charset="2"/>
              <a:buChar char="þ"/>
            </a:pPr>
            <a:r>
              <a:rPr lang="en-US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Budget</a:t>
            </a:r>
          </a:p>
          <a:p>
            <a:r>
              <a:rPr lang="en-US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 </a:t>
            </a:r>
            <a:r>
              <a:rPr lang="en-US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Capital Improvement Plan</a:t>
            </a:r>
          </a:p>
          <a:p>
            <a:r>
              <a:rPr lang="en-US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 </a:t>
            </a:r>
            <a:r>
              <a:rPr lang="en-US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 Descriptions</a:t>
            </a:r>
          </a:p>
          <a:p>
            <a:r>
              <a:rPr lang="en-US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 </a:t>
            </a:r>
            <a:r>
              <a:rPr lang="en-US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Fire #</a:t>
            </a:r>
          </a:p>
          <a:p>
            <a:r>
              <a:rPr lang="en-US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 </a:t>
            </a:r>
            <a:r>
              <a:rPr lang="en-US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Mutual Aid Agreement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6368BF9E-7A81-4AF3-A4CD-CC7FBA5A92B8}"/>
              </a:ext>
            </a:extLst>
          </p:cNvPr>
          <p:cNvSpPr txBox="1"/>
          <p:nvPr/>
        </p:nvSpPr>
        <p:spPr>
          <a:xfrm>
            <a:off x="3897841" y="5572166"/>
            <a:ext cx="16253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 </a:t>
            </a:r>
            <a:r>
              <a:rPr lang="en-US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Dispatch Agreement</a:t>
            </a:r>
          </a:p>
          <a:p>
            <a:r>
              <a:rPr lang="en-US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 </a:t>
            </a:r>
            <a:r>
              <a:rPr lang="en-US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Policy Manual</a:t>
            </a:r>
          </a:p>
          <a:p>
            <a:pPr marL="171450" indent="-171450">
              <a:buFont typeface="Wingdings" panose="05000000000000000000" pitchFamily="2" charset="2"/>
              <a:buChar char="þ"/>
            </a:pPr>
            <a:r>
              <a:rPr lang="en-US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Scheduling system</a:t>
            </a:r>
          </a:p>
          <a:p>
            <a:pPr marL="171450" indent="-171450">
              <a:buFont typeface="Wingdings" panose="05000000000000000000" pitchFamily="2" charset="2"/>
              <a:buChar char="þ"/>
            </a:pPr>
            <a:r>
              <a:rPr lang="en-US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Relief by Laws</a:t>
            </a:r>
          </a:p>
          <a:p>
            <a:pPr marL="171450" indent="-171450">
              <a:buFont typeface="Wingdings" panose="05000000000000000000" pitchFamily="2" charset="2"/>
              <a:buChar char="þ"/>
            </a:pPr>
            <a:r>
              <a:rPr lang="en-US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Relief Art. Incorp.</a:t>
            </a:r>
          </a:p>
          <a:p>
            <a:pPr marL="171450" indent="-171450">
              <a:buFont typeface="Wingdings" panose="05000000000000000000" pitchFamily="2" charset="2"/>
              <a:buChar char="þ"/>
            </a:pPr>
            <a:r>
              <a:rPr lang="en-US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Specialty Pay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4C586C8-4C8B-4BD8-812C-AAA7558CA9A6}"/>
              </a:ext>
            </a:extLst>
          </p:cNvPr>
          <p:cNvSpPr txBox="1"/>
          <p:nvPr/>
        </p:nvSpPr>
        <p:spPr>
          <a:xfrm>
            <a:off x="1841131" y="-5149"/>
            <a:ext cx="10553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Orono Fire Department Stand up Status                       </a:t>
            </a:r>
            <a:r>
              <a:rPr lang="en-US" dirty="0"/>
              <a:t>As of: _ October 28, 2024 _</a:t>
            </a:r>
          </a:p>
        </p:txBody>
      </p:sp>
      <p:pic>
        <p:nvPicPr>
          <p:cNvPr id="316" name="Picture 315">
            <a:extLst>
              <a:ext uri="{FF2B5EF4-FFF2-40B4-BE49-F238E27FC236}">
                <a16:creationId xmlns:a16="http://schemas.microsoft.com/office/drawing/2014/main" id="{13BDB6CD-B577-4E32-B81C-2BCA80997B31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10188825" y="1929157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317" name="Picture 316">
            <a:extLst>
              <a:ext uri="{FF2B5EF4-FFF2-40B4-BE49-F238E27FC236}">
                <a16:creationId xmlns:a16="http://schemas.microsoft.com/office/drawing/2014/main" id="{DC14DA7A-C90D-4082-9AF7-5AC896F3275A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10188824" y="2149256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318" name="Picture 317">
            <a:extLst>
              <a:ext uri="{FF2B5EF4-FFF2-40B4-BE49-F238E27FC236}">
                <a16:creationId xmlns:a16="http://schemas.microsoft.com/office/drawing/2014/main" id="{AA56FD1E-E125-41CE-ACD4-2844BE4ED4B0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9853163" y="1919529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pic>
        <p:nvPicPr>
          <p:cNvPr id="319" name="Picture 318">
            <a:extLst>
              <a:ext uri="{FF2B5EF4-FFF2-40B4-BE49-F238E27FC236}">
                <a16:creationId xmlns:a16="http://schemas.microsoft.com/office/drawing/2014/main" id="{66A2D5BB-D8B7-4316-BC10-5D8AB7EB809E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9856970" y="2142561"/>
            <a:ext cx="242693" cy="14618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8C813A2-311F-4CC1-BC29-8A586027A397}"/>
              </a:ext>
            </a:extLst>
          </p:cNvPr>
          <p:cNvSpPr txBox="1"/>
          <p:nvPr/>
        </p:nvSpPr>
        <p:spPr>
          <a:xfrm>
            <a:off x="1698050" y="4444188"/>
            <a:ext cx="167058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74% EMT or Higher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25% EMR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96% FF1 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96% FF2</a:t>
            </a:r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176ECF75-7DC8-4019-BF8B-22289C7DC57C}"/>
              </a:ext>
            </a:extLst>
          </p:cNvPr>
          <p:cNvSpPr txBox="1"/>
          <p:nvPr/>
        </p:nvSpPr>
        <p:spPr>
          <a:xfrm>
            <a:off x="3290323" y="4493181"/>
            <a:ext cx="160120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70% Engineer/FAO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48% Ladder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48% Draft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39% BlueCard IC</a:t>
            </a: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29489242-7070-402B-82F8-2AF8AA850AFF}"/>
              </a:ext>
            </a:extLst>
          </p:cNvPr>
          <p:cNvSpPr txBox="1"/>
          <p:nvPr/>
        </p:nvSpPr>
        <p:spPr>
          <a:xfrm>
            <a:off x="4989938" y="4499799"/>
            <a:ext cx="1290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Started in April</a:t>
            </a: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03C6C927-4A46-4622-BB3A-9A86A7A5F921}"/>
              </a:ext>
            </a:extLst>
          </p:cNvPr>
          <p:cNvSpPr txBox="1"/>
          <p:nvPr/>
        </p:nvSpPr>
        <p:spPr>
          <a:xfrm>
            <a:off x="2062364" y="4218931"/>
            <a:ext cx="15745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 Training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AF42F358-F8EB-49AD-8B0D-D4B381B2E8AB}"/>
              </a:ext>
            </a:extLst>
          </p:cNvPr>
          <p:cNvSpPr txBox="1"/>
          <p:nvPr/>
        </p:nvSpPr>
        <p:spPr>
          <a:xfrm>
            <a:off x="5005525" y="4227734"/>
            <a:ext cx="12266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Crew Training</a:t>
            </a: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E3E56692-E2BA-44CF-8340-9ED5AF87853F}"/>
              </a:ext>
            </a:extLst>
          </p:cNvPr>
          <p:cNvSpPr txBox="1"/>
          <p:nvPr/>
        </p:nvSpPr>
        <p:spPr>
          <a:xfrm>
            <a:off x="6763023" y="5559046"/>
            <a:ext cx="18561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þ"/>
            </a:pP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Co use Agreement</a:t>
            </a:r>
          </a:p>
          <a:p>
            <a:pPr marL="171450" indent="-171450">
              <a:buFont typeface="Wingdings" panose="05000000000000000000" pitchFamily="2" charset="2"/>
              <a:buChar char="þ"/>
            </a:pPr>
            <a:r>
              <a:rPr lang="en-US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Mission Vision Values Statements</a:t>
            </a:r>
          </a:p>
          <a:p>
            <a:pPr marL="171450" indent="-171450">
              <a:buFont typeface="Wingdings" panose="05000000000000000000" pitchFamily="2" charset="2"/>
              <a:buChar char="þ"/>
            </a:pPr>
            <a:r>
              <a:rPr lang="en-US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RMS software </a:t>
            </a:r>
          </a:p>
          <a:p>
            <a:pPr marL="171450" indent="-171450">
              <a:buFont typeface="Wingdings" panose="05000000000000000000" pitchFamily="2" charset="2"/>
              <a:buChar char="þ"/>
            </a:pPr>
            <a:r>
              <a:rPr lang="en-US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Pre-plan software</a:t>
            </a:r>
          </a:p>
          <a:p>
            <a:pPr marL="171450" indent="-171450">
              <a:buFont typeface="Wingdings" panose="05000000000000000000" pitchFamily="2" charset="2"/>
              <a:buChar char="þ"/>
            </a:pPr>
            <a:r>
              <a:rPr lang="en-US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Inspection software</a:t>
            </a:r>
          </a:p>
        </p:txBody>
      </p:sp>
      <p:pic>
        <p:nvPicPr>
          <p:cNvPr id="325" name="Picture 324">
            <a:extLst>
              <a:ext uri="{FF2B5EF4-FFF2-40B4-BE49-F238E27FC236}">
                <a16:creationId xmlns:a16="http://schemas.microsoft.com/office/drawing/2014/main" id="{3A7534CE-C4D8-49E7-A4F6-2248C3D8B071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4380905" y="1612968"/>
            <a:ext cx="242693" cy="146189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sp>
        <p:nvSpPr>
          <p:cNvPr id="326" name="TextBox 325">
            <a:extLst>
              <a:ext uri="{FF2B5EF4-FFF2-40B4-BE49-F238E27FC236}">
                <a16:creationId xmlns:a16="http://schemas.microsoft.com/office/drawing/2014/main" id="{8C38C1CF-E33D-4F86-9671-359C2E06B18A}"/>
              </a:ext>
            </a:extLst>
          </p:cNvPr>
          <p:cNvSpPr txBox="1"/>
          <p:nvPr/>
        </p:nvSpPr>
        <p:spPr>
          <a:xfrm>
            <a:off x="6771553" y="4417279"/>
            <a:ext cx="5741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EMT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EMR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FF1 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FF2</a:t>
            </a: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6BBA2B8C-4EAF-45E6-AF3B-A9AB150BCE30}"/>
              </a:ext>
            </a:extLst>
          </p:cNvPr>
          <p:cNvSpPr txBox="1"/>
          <p:nvPr/>
        </p:nvSpPr>
        <p:spPr>
          <a:xfrm>
            <a:off x="8157560" y="4417279"/>
            <a:ext cx="109837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Engineer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Ladder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Draft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BlueCard IC</a:t>
            </a: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8E959EB3-3972-42EF-ACAD-22CE8AB687E4}"/>
              </a:ext>
            </a:extLst>
          </p:cNvPr>
          <p:cNvSpPr txBox="1"/>
          <p:nvPr/>
        </p:nvSpPr>
        <p:spPr>
          <a:xfrm>
            <a:off x="7135867" y="4192022"/>
            <a:ext cx="15745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 Training</a:t>
            </a:r>
          </a:p>
        </p:txBody>
      </p:sp>
      <p:sp>
        <p:nvSpPr>
          <p:cNvPr id="330" name="TextBox 329">
            <a:extLst>
              <a:ext uri="{FF2B5EF4-FFF2-40B4-BE49-F238E27FC236}">
                <a16:creationId xmlns:a16="http://schemas.microsoft.com/office/drawing/2014/main" id="{16A7D7C1-63F8-4D08-9D5E-D06F714EE3CB}"/>
              </a:ext>
            </a:extLst>
          </p:cNvPr>
          <p:cNvSpPr txBox="1"/>
          <p:nvPr/>
        </p:nvSpPr>
        <p:spPr>
          <a:xfrm>
            <a:off x="9678744" y="4184203"/>
            <a:ext cx="12266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Crew Training</a:t>
            </a:r>
          </a:p>
        </p:txBody>
      </p:sp>
      <p:pic>
        <p:nvPicPr>
          <p:cNvPr id="126" name="Picture 8" descr="Lower Virrado Vol. Fire Department - Station 9 by Sgt-Turbo on DeviantArt">
            <a:extLst>
              <a:ext uri="{FF2B5EF4-FFF2-40B4-BE49-F238E27FC236}">
                <a16:creationId xmlns:a16="http://schemas.microsoft.com/office/drawing/2014/main" id="{ED72B9BD-5B82-4F7E-9874-8CDA25E73B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3" t="80561" r="32784" b="2222"/>
          <a:stretch/>
        </p:blipFill>
        <p:spPr bwMode="auto">
          <a:xfrm>
            <a:off x="9057543" y="3694359"/>
            <a:ext cx="700916" cy="317034"/>
          </a:xfrm>
          <a:prstGeom prst="rect">
            <a:avLst/>
          </a:prstGeom>
          <a:solidFill>
            <a:srgbClr val="00B050"/>
          </a:solidFill>
          <a:ln w="76200" cap="flat" cmpd="sng">
            <a:solidFill>
              <a:srgbClr val="00B050"/>
            </a:solidFill>
            <a:prstDash val="sysDot"/>
            <a:round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789543E2-4B8C-4ECE-879A-33E3B31460E5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7021460" y="1380308"/>
            <a:ext cx="242693" cy="146189"/>
          </a:xfrm>
          <a:prstGeom prst="rect">
            <a:avLst/>
          </a:prstGeom>
          <a:solidFill>
            <a:srgbClr val="00B050"/>
          </a:solidFill>
          <a:ln w="28575">
            <a:solidFill>
              <a:srgbClr val="FFC000"/>
            </a:solidFill>
          </a:ln>
        </p:spPr>
      </p:pic>
      <p:sp>
        <p:nvSpPr>
          <p:cNvPr id="130" name="Rectangle 129">
            <a:extLst>
              <a:ext uri="{FF2B5EF4-FFF2-40B4-BE49-F238E27FC236}">
                <a16:creationId xmlns:a16="http://schemas.microsoft.com/office/drawing/2014/main" id="{3006C095-C300-44F5-B74F-B787D8B6B0C3}"/>
              </a:ext>
            </a:extLst>
          </p:cNvPr>
          <p:cNvSpPr/>
          <p:nvPr/>
        </p:nvSpPr>
        <p:spPr>
          <a:xfrm>
            <a:off x="6957265" y="1606880"/>
            <a:ext cx="697390" cy="23280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9" name="Picture 128">
            <a:extLst>
              <a:ext uri="{FF2B5EF4-FFF2-40B4-BE49-F238E27FC236}">
                <a16:creationId xmlns:a16="http://schemas.microsoft.com/office/drawing/2014/main" id="{74BE2944-7DF0-4860-8FB0-8E5587F4AA76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7022280" y="1636566"/>
            <a:ext cx="242693" cy="146189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355528-EF0F-4268-982F-F22EE467FDF7}"/>
              </a:ext>
            </a:extLst>
          </p:cNvPr>
          <p:cNvSpPr txBox="1"/>
          <p:nvPr/>
        </p:nvSpPr>
        <p:spPr>
          <a:xfrm>
            <a:off x="9277862" y="5644384"/>
            <a:ext cx="2049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þ"/>
            </a:pPr>
            <a:r>
              <a:rPr lang="en-US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Training software</a:t>
            </a:r>
          </a:p>
        </p:txBody>
      </p:sp>
      <p:pic>
        <p:nvPicPr>
          <p:cNvPr id="257" name="Picture 256">
            <a:extLst>
              <a:ext uri="{FF2B5EF4-FFF2-40B4-BE49-F238E27FC236}">
                <a16:creationId xmlns:a16="http://schemas.microsoft.com/office/drawing/2014/main" id="{4FCD6833-A3D4-4300-9A61-D3EEC14D1EF1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4" t="5500" r="2502" b="7752"/>
          <a:stretch/>
        </p:blipFill>
        <p:spPr>
          <a:xfrm>
            <a:off x="7380756" y="1614764"/>
            <a:ext cx="227042" cy="174636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13978896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26855</TotalTime>
  <Words>470</Words>
  <Application>Microsoft Office PowerPoint</Application>
  <PresentationFormat>Widescreen</PresentationFormat>
  <Paragraphs>203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Wingdings</vt:lpstr>
      <vt:lpstr>Office Theme</vt:lpstr>
      <vt:lpstr>Orono Fire   Creating a Culture of Excellence</vt:lpstr>
      <vt:lpstr>Incidents from Sept 19 – Oct 25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VanEyll</dc:creator>
  <cp:lastModifiedBy>James VanEyll</cp:lastModifiedBy>
  <cp:revision>155</cp:revision>
  <dcterms:created xsi:type="dcterms:W3CDTF">2023-08-30T19:53:06Z</dcterms:created>
  <dcterms:modified xsi:type="dcterms:W3CDTF">2024-10-28T15:34:46Z</dcterms:modified>
</cp:coreProperties>
</file>