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256" r:id="rId2"/>
    <p:sldId id="257" r:id="rId3"/>
    <p:sldId id="261" r:id="rId4"/>
    <p:sldId id="263" r:id="rId5"/>
    <p:sldId id="262" r:id="rId6"/>
    <p:sldId id="258" r:id="rId7"/>
    <p:sldId id="259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ggie Jin" initials="MJ" lastIdx="1" clrIdx="0">
    <p:extLst>
      <p:ext uri="{19B8F6BF-5375-455C-9EA6-DF929625EA0E}">
        <p15:presenceInfo xmlns:p15="http://schemas.microsoft.com/office/powerpoint/2012/main" userId="S-1-5-21-1822141802-3340273964-935997520-727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602889"/>
    <a:srgbClr val="699E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ci.orono.mn.us\share\groups\Finance\Council%20Financial%20Reports\2024\3rd%20Quarter\Revenue%20Graph%20-%203rd%20Qtr%202024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5" Type="http://schemas.openxmlformats.org/officeDocument/2006/relationships/chartUserShapes" Target="../drawings/drawing2.xml"/><Relationship Id="rId4" Type="http://schemas.openxmlformats.org/officeDocument/2006/relationships/oleObject" Target="file:///\\ci.orono.mn.us\share\groups\Finance\Council%20Financial%20Reports\2024\2024%20Building%20Permit%20Revenue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ci.orono.mn.us\share\groups\Finance\Council%20Financial%20Reports\2024\2024%20Building%20Permit%20Revenue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ci.orono.mn.us\share\groups\Finance\Council%20Financial%20Reports\2024\Investment%20Listing%20Current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784837517904348E-2"/>
          <c:y val="0.11946633165109019"/>
          <c:w val="0.89700087776431481"/>
          <c:h val="0.78736498198971738"/>
        </c:manualLayout>
      </c:layout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8DD7-411C-9CDA-CA6FA6563645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8DD7-411C-9CDA-CA6FA6563645}"/>
              </c:ext>
            </c:extLst>
          </c:dPt>
          <c:dPt>
            <c:idx val="2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8DD7-411C-9CDA-CA6FA6563645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6-8DD7-411C-9CDA-CA6FA6563645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8-8DD7-411C-9CDA-CA6FA6563645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8DD7-411C-9CDA-CA6FA6563645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A-8DD7-411C-9CDA-CA6FA6563645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C-8DD7-411C-9CDA-CA6FA6563645}"/>
              </c:ext>
            </c:extLst>
          </c:dPt>
          <c:dPt>
            <c:idx val="8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E-8DD7-411C-9CDA-CA6FA6563645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0-8DD7-411C-9CDA-CA6FA6563645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2-8DD7-411C-9CDA-CA6FA6563645}"/>
              </c:ext>
            </c:extLst>
          </c:dPt>
          <c:dPt>
            <c:idx val="1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3-8DD7-411C-9CDA-CA6FA6563645}"/>
              </c:ext>
            </c:extLst>
          </c:dPt>
          <c:dPt>
            <c:idx val="1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4-8DD7-411C-9CDA-CA6FA6563645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6-8DD7-411C-9CDA-CA6FA6563645}"/>
              </c:ext>
            </c:extLst>
          </c:dPt>
          <c:dPt>
            <c:idx val="14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8-8DD7-411C-9CDA-CA6FA6563645}"/>
              </c:ext>
            </c:extLst>
          </c:dPt>
          <c:dPt>
            <c:idx val="15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A-8DD7-411C-9CDA-CA6FA6563645}"/>
              </c:ext>
            </c:extLst>
          </c:dPt>
          <c:dPt>
            <c:idx val="16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C-8DD7-411C-9CDA-CA6FA6563645}"/>
              </c:ext>
            </c:extLst>
          </c:dPt>
          <c:dPt>
            <c:idx val="1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D-8DD7-411C-9CDA-CA6FA6563645}"/>
              </c:ext>
            </c:extLst>
          </c:dPt>
          <c:dPt>
            <c:idx val="1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E-8DD7-411C-9CDA-CA6FA6563645}"/>
              </c:ext>
            </c:extLst>
          </c:dPt>
          <c:dPt>
            <c:idx val="19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0-8DD7-411C-9CDA-CA6FA6563645}"/>
              </c:ext>
            </c:extLst>
          </c:dPt>
          <c:dPt>
            <c:idx val="20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2-8DD7-411C-9CDA-CA6FA6563645}"/>
              </c:ext>
            </c:extLst>
          </c:dPt>
          <c:dPt>
            <c:idx val="2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4-8DD7-411C-9CDA-CA6FA6563645}"/>
              </c:ext>
            </c:extLst>
          </c:dPt>
          <c:dPt>
            <c:idx val="2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25-8DD7-411C-9CDA-CA6FA6563645}"/>
              </c:ext>
            </c:extLst>
          </c:dPt>
          <c:cat>
            <c:strRef>
              <c:f>Data!$B$1:$B$23</c:f>
              <c:strCache>
                <c:ptCount val="23"/>
                <c:pt idx="0">
                  <c:v>Q1
 2020</c:v>
                </c:pt>
                <c:pt idx="1">
                  <c:v>Q1
 2021</c:v>
                </c:pt>
                <c:pt idx="2">
                  <c:v>Q1
 2022</c:v>
                </c:pt>
                <c:pt idx="3">
                  <c:v>Q1
 2023</c:v>
                </c:pt>
                <c:pt idx="4">
                  <c:v>Q1
 2024</c:v>
                </c:pt>
                <c:pt idx="6">
                  <c:v>Q2 
2020</c:v>
                </c:pt>
                <c:pt idx="7">
                  <c:v>Q2 
2021</c:v>
                </c:pt>
                <c:pt idx="8">
                  <c:v>Q2 
2022</c:v>
                </c:pt>
                <c:pt idx="9">
                  <c:v>Q2 
2023</c:v>
                </c:pt>
                <c:pt idx="10">
                  <c:v>Q2 
2024</c:v>
                </c:pt>
                <c:pt idx="12">
                  <c:v>Q3 
2020</c:v>
                </c:pt>
                <c:pt idx="13">
                  <c:v>Q3 
2021</c:v>
                </c:pt>
                <c:pt idx="14">
                  <c:v>Q3 
2022</c:v>
                </c:pt>
                <c:pt idx="15">
                  <c:v>Q3 
2023</c:v>
                </c:pt>
                <c:pt idx="16">
                  <c:v>Q3 
2024</c:v>
                </c:pt>
                <c:pt idx="18">
                  <c:v>YE 
2020</c:v>
                </c:pt>
                <c:pt idx="19">
                  <c:v>YE 
2021</c:v>
                </c:pt>
                <c:pt idx="20">
                  <c:v>YE 
2022</c:v>
                </c:pt>
                <c:pt idx="21">
                  <c:v>YE 
2023</c:v>
                </c:pt>
                <c:pt idx="22">
                  <c:v>YE 
2024</c:v>
                </c:pt>
              </c:strCache>
            </c:strRef>
          </c:cat>
          <c:val>
            <c:numRef>
              <c:f>Data!$C$1:$C$23</c:f>
              <c:numCache>
                <c:formatCode>0.00%</c:formatCode>
                <c:ptCount val="23"/>
                <c:pt idx="0">
                  <c:v>0.16120000000000001</c:v>
                </c:pt>
                <c:pt idx="1">
                  <c:v>0.16120000000000001</c:v>
                </c:pt>
                <c:pt idx="2">
                  <c:v>0.151</c:v>
                </c:pt>
                <c:pt idx="3">
                  <c:v>0.13339999999999999</c:v>
                </c:pt>
                <c:pt idx="4">
                  <c:v>0.1338</c:v>
                </c:pt>
                <c:pt idx="6">
                  <c:v>0.55000000000000004</c:v>
                </c:pt>
                <c:pt idx="7">
                  <c:v>0.60450000000000004</c:v>
                </c:pt>
                <c:pt idx="8">
                  <c:v>0.57299999999999995</c:v>
                </c:pt>
                <c:pt idx="9">
                  <c:v>0.5675</c:v>
                </c:pt>
                <c:pt idx="10">
                  <c:v>0.5756</c:v>
                </c:pt>
                <c:pt idx="12">
                  <c:v>0.71379999999999999</c:v>
                </c:pt>
                <c:pt idx="13">
                  <c:v>0.70299999999999996</c:v>
                </c:pt>
                <c:pt idx="14">
                  <c:v>0.71930000000000005</c:v>
                </c:pt>
                <c:pt idx="15">
                  <c:v>0.71150000000000002</c:v>
                </c:pt>
                <c:pt idx="16">
                  <c:v>0.64790000000000003</c:v>
                </c:pt>
                <c:pt idx="18">
                  <c:v>1.01</c:v>
                </c:pt>
                <c:pt idx="19">
                  <c:v>1.07</c:v>
                </c:pt>
                <c:pt idx="20">
                  <c:v>1.052</c:v>
                </c:pt>
                <c:pt idx="21">
                  <c:v>1.0448999999999999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6-8DD7-411C-9CDA-CA6FA65636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823590184"/>
        <c:axId val="823590576"/>
      </c:barChart>
      <c:catAx>
        <c:axId val="82359018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3590576"/>
        <c:crosses val="autoZero"/>
        <c:auto val="1"/>
        <c:lblAlgn val="ctr"/>
        <c:lblOffset val="100"/>
        <c:noMultiLvlLbl val="0"/>
      </c:catAx>
      <c:valAx>
        <c:axId val="823590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Comparison To Budet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3590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714611230155545"/>
          <c:y val="0.13137909163223757"/>
          <c:w val="0.85673888491211325"/>
          <c:h val="0.73608637556669054"/>
        </c:manualLayout>
      </c:layout>
      <c:barChart>
        <c:barDir val="col"/>
        <c:grouping val="clustered"/>
        <c:varyColors val="0"/>
        <c:ser>
          <c:idx val="3"/>
          <c:order val="3"/>
          <c:tx>
            <c:strRef>
              <c:f>'Sheet1 - FInance'!$J$5:$J$6</c:f>
              <c:strCache>
                <c:ptCount val="2"/>
                <c:pt idx="0">
                  <c:v>2023</c:v>
                </c:pt>
                <c:pt idx="1">
                  <c:v>YTD</c:v>
                </c:pt>
              </c:strCache>
            </c:strRef>
          </c:tx>
          <c:spPr>
            <a:solidFill>
              <a:srgbClr val="FFCC0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angle"/>
              <a:bevelB h="82550" prst="angle"/>
            </a:sp3d>
          </c:spPr>
          <c:invertIfNegative val="0"/>
          <c:cat>
            <c:strRef>
              <c:f>'Sheet1 - FInance'!$A$7:$A$18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'Sheet1 - FInance'!$J$7:$J$18</c:f>
              <c:numCache>
                <c:formatCode>_(* #,##0.00_);_(* \(#,##0.00\);_(* "-"??_);_(@_)</c:formatCode>
                <c:ptCount val="12"/>
                <c:pt idx="0">
                  <c:v>50444.630000000005</c:v>
                </c:pt>
                <c:pt idx="1">
                  <c:v>44502.17</c:v>
                </c:pt>
                <c:pt idx="2">
                  <c:v>42724.880000000005</c:v>
                </c:pt>
                <c:pt idx="3">
                  <c:v>119149.9</c:v>
                </c:pt>
                <c:pt idx="4">
                  <c:v>51137.24000000002</c:v>
                </c:pt>
                <c:pt idx="5">
                  <c:v>90007.73000000001</c:v>
                </c:pt>
                <c:pt idx="6">
                  <c:v>114164.08999999997</c:v>
                </c:pt>
                <c:pt idx="7">
                  <c:v>71538.720000000045</c:v>
                </c:pt>
                <c:pt idx="8">
                  <c:v>36471.660000000003</c:v>
                </c:pt>
                <c:pt idx="9">
                  <c:v>87420.650000000023</c:v>
                </c:pt>
                <c:pt idx="10">
                  <c:v>89488.909999999974</c:v>
                </c:pt>
                <c:pt idx="11">
                  <c:v>52532.079999999958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6A-4155-9F62-12927D0775B6}"/>
            </c:ext>
          </c:extLst>
        </c:ser>
        <c:ser>
          <c:idx val="8"/>
          <c:order val="8"/>
          <c:tx>
            <c:strRef>
              <c:f>'Sheet1 - FInance'!$O$5:$O$6</c:f>
              <c:strCache>
                <c:ptCount val="2"/>
                <c:pt idx="0">
                  <c:v>2024</c:v>
                </c:pt>
                <c:pt idx="1">
                  <c:v>YTD</c:v>
                </c:pt>
              </c:strCache>
            </c:strRef>
          </c:tx>
          <c:spPr>
            <a:solidFill>
              <a:srgbClr val="602889"/>
            </a:solidFill>
            <a:ln>
              <a:noFill/>
            </a:ln>
            <a:effectLst>
              <a:softEdge rad="0"/>
            </a:effectLst>
            <a:scene3d>
              <a:camera prst="orthographicFront"/>
              <a:lightRig rig="threePt" dir="t"/>
            </a:scene3d>
            <a:sp3d>
              <a:bevelT prst="angle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602889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  <a:softEdge rad="0"/>
              </a:effectLst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  <c:extLst>
              <c:ext xmlns:c16="http://schemas.microsoft.com/office/drawing/2014/chart" uri="{C3380CC4-5D6E-409C-BE32-E72D297353CC}">
                <c16:uniqueId val="{00000001-A8E4-4217-805F-72180C9126F8}"/>
              </c:ext>
            </c:extLst>
          </c:dPt>
          <c:cat>
            <c:strRef>
              <c:f>'Sheet1 - FInance'!$A$7:$A$18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'Sheet1 - FInance'!$O$7:$O$18</c:f>
              <c:numCache>
                <c:formatCode>_(* #,##0.00_);_(* \(#,##0.00\);_(* "-"??_);_(@_)</c:formatCode>
                <c:ptCount val="12"/>
                <c:pt idx="0">
                  <c:v>44033.69</c:v>
                </c:pt>
                <c:pt idx="1">
                  <c:v>30949.63</c:v>
                </c:pt>
                <c:pt idx="2">
                  <c:v>31644.87</c:v>
                </c:pt>
                <c:pt idx="3">
                  <c:v>49257.18</c:v>
                </c:pt>
                <c:pt idx="4">
                  <c:v>104166.47</c:v>
                </c:pt>
                <c:pt idx="5">
                  <c:v>93487.19</c:v>
                </c:pt>
                <c:pt idx="6">
                  <c:v>39199.18</c:v>
                </c:pt>
                <c:pt idx="7">
                  <c:v>58384.520000000004</c:v>
                </c:pt>
                <c:pt idx="8">
                  <c:v>46203.099999999991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6A-4155-9F62-12927D0775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5"/>
        <c:overlap val="-24"/>
        <c:axId val="407414624"/>
        <c:axId val="407410704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'Sheet1 - FInance'!$G$5:$G$6</c15:sqref>
                        </c15:formulaRef>
                      </c:ext>
                    </c:extLst>
                    <c:strCache>
                      <c:ptCount val="2"/>
                      <c:pt idx="0">
                        <c:v>2023</c:v>
                      </c:pt>
                      <c:pt idx="1">
                        <c:v>101-32510</c:v>
                      </c:pt>
                    </c:strCache>
                  </c:strRef>
                </c:tx>
                <c:spPr>
                  <a:gradFill rotWithShape="1">
                    <a:gsLst>
                      <a:gs pos="0">
                        <a:schemeClr val="accent1">
                          <a:satMod val="103000"/>
                          <a:lumMod val="102000"/>
                          <a:tint val="94000"/>
                        </a:schemeClr>
                      </a:gs>
                      <a:gs pos="50000">
                        <a:schemeClr val="accent1">
                          <a:satMod val="110000"/>
                          <a:lumMod val="100000"/>
                          <a:shade val="100000"/>
                        </a:schemeClr>
                      </a:gs>
                      <a:gs pos="100000">
                        <a:schemeClr val="accent1">
                          <a:lumMod val="99000"/>
                          <a:satMod val="120000"/>
                          <a:shade val="78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'Sheet1 - FInance'!$A$7:$A$18</c15:sqref>
                        </c15:formulaRef>
                      </c:ext>
                    </c:extLst>
                    <c:strCache>
                      <c:ptCount val="12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</c:v>
                      </c:pt>
                      <c:pt idx="4">
                        <c:v>May</c:v>
                      </c:pt>
                      <c:pt idx="5">
                        <c:v>Jun</c:v>
                      </c:pt>
                      <c:pt idx="6">
                        <c:v>Jul</c:v>
                      </c:pt>
                      <c:pt idx="7">
                        <c:v>Aug</c:v>
                      </c:pt>
                      <c:pt idx="8">
                        <c:v>Sep</c:v>
                      </c:pt>
                      <c:pt idx="9">
                        <c:v>Oct</c:v>
                      </c:pt>
                      <c:pt idx="10">
                        <c:v>Nov</c:v>
                      </c:pt>
                      <c:pt idx="11">
                        <c:v>Dec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'Sheet1 - FInance'!$G$7:$G$18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2"/>
                      <c:pt idx="0">
                        <c:v>40120.78</c:v>
                      </c:pt>
                      <c:pt idx="1">
                        <c:v>32125.449999999997</c:v>
                      </c:pt>
                      <c:pt idx="2">
                        <c:v>19722.820000000007</c:v>
                      </c:pt>
                      <c:pt idx="3">
                        <c:v>82481.349999999991</c:v>
                      </c:pt>
                      <c:pt idx="4">
                        <c:v>38142.170000000013</c:v>
                      </c:pt>
                      <c:pt idx="5">
                        <c:v>81172.890000000014</c:v>
                      </c:pt>
                      <c:pt idx="6">
                        <c:v>94993.76999999996</c:v>
                      </c:pt>
                      <c:pt idx="7">
                        <c:v>58853.860000000044</c:v>
                      </c:pt>
                      <c:pt idx="8">
                        <c:v>26670.690000000002</c:v>
                      </c:pt>
                      <c:pt idx="9">
                        <c:v>73095.900000000023</c:v>
                      </c:pt>
                      <c:pt idx="10">
                        <c:v>74482.849999999977</c:v>
                      </c:pt>
                      <c:pt idx="11">
                        <c:v>42322.439999999944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5-ED6A-4155-9F62-12927D0775B6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'Sheet1 - FInance'!$H$5:$H$6</c15:sqref>
                        </c15:formulaRef>
                      </c:ext>
                    </c:extLst>
                    <c:strCache>
                      <c:ptCount val="2"/>
                      <c:pt idx="0">
                        <c:v>2023</c:v>
                      </c:pt>
                      <c:pt idx="1">
                        <c:v>101-32530</c:v>
                      </c:pt>
                    </c:strCache>
                  </c:strRef>
                </c:tx>
                <c:spPr>
                  <a:gradFill rotWithShape="1">
                    <a:gsLst>
                      <a:gs pos="0">
                        <a:schemeClr val="accent2">
                          <a:satMod val="103000"/>
                          <a:lumMod val="102000"/>
                          <a:tint val="94000"/>
                        </a:schemeClr>
                      </a:gs>
                      <a:gs pos="50000">
                        <a:schemeClr val="accent2">
                          <a:satMod val="110000"/>
                          <a:lumMod val="100000"/>
                          <a:shade val="100000"/>
                        </a:schemeClr>
                      </a:gs>
                      <a:gs pos="100000">
                        <a:schemeClr val="accent2">
                          <a:lumMod val="99000"/>
                          <a:satMod val="120000"/>
                          <a:shade val="78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'Sheet1 - FInance'!$A$7:$A$18</c15:sqref>
                        </c15:formulaRef>
                      </c:ext>
                    </c:extLst>
                    <c:strCache>
                      <c:ptCount val="12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</c:v>
                      </c:pt>
                      <c:pt idx="4">
                        <c:v>May</c:v>
                      </c:pt>
                      <c:pt idx="5">
                        <c:v>Jun</c:v>
                      </c:pt>
                      <c:pt idx="6">
                        <c:v>Jul</c:v>
                      </c:pt>
                      <c:pt idx="7">
                        <c:v>Aug</c:v>
                      </c:pt>
                      <c:pt idx="8">
                        <c:v>Sep</c:v>
                      </c:pt>
                      <c:pt idx="9">
                        <c:v>Oct</c:v>
                      </c:pt>
                      <c:pt idx="10">
                        <c:v>Nov</c:v>
                      </c:pt>
                      <c:pt idx="11">
                        <c:v>Dec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'Sheet1 - FInance'!$H$7:$H$18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2"/>
                      <c:pt idx="0">
                        <c:v>7896.77</c:v>
                      </c:pt>
                      <c:pt idx="1">
                        <c:v>8302.1299999999992</c:v>
                      </c:pt>
                      <c:pt idx="2">
                        <c:v>7002.0599999999995</c:v>
                      </c:pt>
                      <c:pt idx="3">
                        <c:v>30370.67</c:v>
                      </c:pt>
                      <c:pt idx="4">
                        <c:v>7829.0600000000049</c:v>
                      </c:pt>
                      <c:pt idx="5">
                        <c:v>7711.4400000000023</c:v>
                      </c:pt>
                      <c:pt idx="6">
                        <c:v>16654.97</c:v>
                      </c:pt>
                      <c:pt idx="7">
                        <c:v>8381.4499999999971</c:v>
                      </c:pt>
                      <c:pt idx="8">
                        <c:v>6818.1600000000035</c:v>
                      </c:pt>
                      <c:pt idx="9">
                        <c:v>11221.86</c:v>
                      </c:pt>
                      <c:pt idx="10">
                        <c:v>12354.299999999988</c:v>
                      </c:pt>
                      <c:pt idx="11">
                        <c:v>5880.2000000000116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ED6A-4155-9F62-12927D0775B6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'Sheet1 - FInance'!$I$5:$I$6</c15:sqref>
                        </c15:formulaRef>
                      </c:ext>
                    </c:extLst>
                    <c:strCache>
                      <c:ptCount val="2"/>
                      <c:pt idx="0">
                        <c:v>2023</c:v>
                      </c:pt>
                      <c:pt idx="1">
                        <c:v>101-32590</c:v>
                      </c:pt>
                    </c:strCache>
                  </c:strRef>
                </c:tx>
                <c:spPr>
                  <a:gradFill rotWithShape="1">
                    <a:gsLst>
                      <a:gs pos="0">
                        <a:schemeClr val="accent3">
                          <a:satMod val="103000"/>
                          <a:lumMod val="102000"/>
                          <a:tint val="94000"/>
                        </a:schemeClr>
                      </a:gs>
                      <a:gs pos="50000">
                        <a:schemeClr val="accent3">
                          <a:satMod val="110000"/>
                          <a:lumMod val="100000"/>
                          <a:shade val="100000"/>
                        </a:schemeClr>
                      </a:gs>
                      <a:gs pos="100000">
                        <a:schemeClr val="accent3">
                          <a:lumMod val="99000"/>
                          <a:satMod val="120000"/>
                          <a:shade val="78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'Sheet1 - FInance'!$A$7:$A$18</c15:sqref>
                        </c15:formulaRef>
                      </c:ext>
                    </c:extLst>
                    <c:strCache>
                      <c:ptCount val="12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</c:v>
                      </c:pt>
                      <c:pt idx="4">
                        <c:v>May</c:v>
                      </c:pt>
                      <c:pt idx="5">
                        <c:v>Jun</c:v>
                      </c:pt>
                      <c:pt idx="6">
                        <c:v>Jul</c:v>
                      </c:pt>
                      <c:pt idx="7">
                        <c:v>Aug</c:v>
                      </c:pt>
                      <c:pt idx="8">
                        <c:v>Sep</c:v>
                      </c:pt>
                      <c:pt idx="9">
                        <c:v>Oct</c:v>
                      </c:pt>
                      <c:pt idx="10">
                        <c:v>Nov</c:v>
                      </c:pt>
                      <c:pt idx="11">
                        <c:v>Dec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'Sheet1 - FInance'!$I$7:$I$18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2"/>
                      <c:pt idx="0">
                        <c:v>2427.08</c:v>
                      </c:pt>
                      <c:pt idx="1">
                        <c:v>4074.59</c:v>
                      </c:pt>
                      <c:pt idx="2">
                        <c:v>15999.999999999998</c:v>
                      </c:pt>
                      <c:pt idx="3">
                        <c:v>6297.880000000001</c:v>
                      </c:pt>
                      <c:pt idx="4">
                        <c:v>5166.0099999999984</c:v>
                      </c:pt>
                      <c:pt idx="5">
                        <c:v>1123.4000000000015</c:v>
                      </c:pt>
                      <c:pt idx="6">
                        <c:v>2515.3499999999985</c:v>
                      </c:pt>
                      <c:pt idx="7">
                        <c:v>4303.4100000000035</c:v>
                      </c:pt>
                      <c:pt idx="8">
                        <c:v>2982.8099999999977</c:v>
                      </c:pt>
                      <c:pt idx="9">
                        <c:v>3102.8899999999994</c:v>
                      </c:pt>
                      <c:pt idx="10">
                        <c:v>2651.760000000002</c:v>
                      </c:pt>
                      <c:pt idx="11">
                        <c:v>4329.4400000000023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ED6A-4155-9F62-12927D0775B6}"/>
                  </c:ext>
                </c:extLst>
              </c15:ser>
            </c15:filteredBarSeries>
            <c15:filteredBa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'Sheet1 - FInance'!$K$5:$K$6</c15:sqref>
                        </c15:formulaRef>
                      </c:ext>
                    </c:extLst>
                    <c:strCache>
                      <c:ptCount val="2"/>
                      <c:pt idx="0">
                        <c:v>2023</c:v>
                      </c:pt>
                      <c:pt idx="1">
                        <c:v>YTD</c:v>
                      </c:pt>
                    </c:strCache>
                  </c:strRef>
                </c:tx>
                <c:spPr>
                  <a:gradFill rotWithShape="1">
                    <a:gsLst>
                      <a:gs pos="0">
                        <a:schemeClr val="accent5">
                          <a:satMod val="103000"/>
                          <a:lumMod val="102000"/>
                          <a:tint val="94000"/>
                        </a:schemeClr>
                      </a:gs>
                      <a:gs pos="50000">
                        <a:schemeClr val="accent5">
                          <a:satMod val="110000"/>
                          <a:lumMod val="100000"/>
                          <a:shade val="100000"/>
                        </a:schemeClr>
                      </a:gs>
                      <a:gs pos="100000">
                        <a:schemeClr val="accent5">
                          <a:lumMod val="99000"/>
                          <a:satMod val="120000"/>
                          <a:shade val="78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'Sheet1 - FInance'!$A$7:$A$18</c15:sqref>
                        </c15:formulaRef>
                      </c:ext>
                    </c:extLst>
                    <c:strCache>
                      <c:ptCount val="12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</c:v>
                      </c:pt>
                      <c:pt idx="4">
                        <c:v>May</c:v>
                      </c:pt>
                      <c:pt idx="5">
                        <c:v>Jun</c:v>
                      </c:pt>
                      <c:pt idx="6">
                        <c:v>Jul</c:v>
                      </c:pt>
                      <c:pt idx="7">
                        <c:v>Aug</c:v>
                      </c:pt>
                      <c:pt idx="8">
                        <c:v>Sep</c:v>
                      </c:pt>
                      <c:pt idx="9">
                        <c:v>Oct</c:v>
                      </c:pt>
                      <c:pt idx="10">
                        <c:v>Nov</c:v>
                      </c:pt>
                      <c:pt idx="11">
                        <c:v>Dec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'Sheet1 - FInance'!$K$7:$K$18</c15:sqref>
                        </c15:formulaRef>
                      </c:ext>
                    </c:extLst>
                    <c:numCache>
                      <c:formatCode>General</c:formatCode>
                      <c:ptCount val="12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ED6A-4155-9F62-12927D0775B6}"/>
                  </c:ext>
                </c:extLst>
              </c15:ser>
            </c15:filteredBarSeries>
            <c15:filteredBa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'Sheet1 - FInance'!$L$5:$L$6</c15:sqref>
                        </c15:formulaRef>
                      </c:ext>
                    </c:extLst>
                    <c:strCache>
                      <c:ptCount val="2"/>
                      <c:pt idx="0">
                        <c:v>2024</c:v>
                      </c:pt>
                      <c:pt idx="1">
                        <c:v>101-32510</c:v>
                      </c:pt>
                    </c:strCache>
                  </c:strRef>
                </c:tx>
                <c:spPr>
                  <a:gradFill rotWithShape="1">
                    <a:gsLst>
                      <a:gs pos="0">
                        <a:schemeClr val="accent6">
                          <a:satMod val="103000"/>
                          <a:lumMod val="102000"/>
                          <a:tint val="94000"/>
                        </a:schemeClr>
                      </a:gs>
                      <a:gs pos="50000">
                        <a:schemeClr val="accent6">
                          <a:satMod val="110000"/>
                          <a:lumMod val="100000"/>
                          <a:shade val="100000"/>
                        </a:schemeClr>
                      </a:gs>
                      <a:gs pos="100000">
                        <a:schemeClr val="accent6">
                          <a:lumMod val="99000"/>
                          <a:satMod val="120000"/>
                          <a:shade val="78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'Sheet1 - FInance'!$A$7:$A$18</c15:sqref>
                        </c15:formulaRef>
                      </c:ext>
                    </c:extLst>
                    <c:strCache>
                      <c:ptCount val="12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</c:v>
                      </c:pt>
                      <c:pt idx="4">
                        <c:v>May</c:v>
                      </c:pt>
                      <c:pt idx="5">
                        <c:v>Jun</c:v>
                      </c:pt>
                      <c:pt idx="6">
                        <c:v>Jul</c:v>
                      </c:pt>
                      <c:pt idx="7">
                        <c:v>Aug</c:v>
                      </c:pt>
                      <c:pt idx="8">
                        <c:v>Sep</c:v>
                      </c:pt>
                      <c:pt idx="9">
                        <c:v>Oct</c:v>
                      </c:pt>
                      <c:pt idx="10">
                        <c:v>Nov</c:v>
                      </c:pt>
                      <c:pt idx="11">
                        <c:v>Dec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'Sheet1 - FInance'!$L$7:$L$18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2"/>
                      <c:pt idx="0">
                        <c:v>34369.22</c:v>
                      </c:pt>
                      <c:pt idx="1">
                        <c:v>23070.15</c:v>
                      </c:pt>
                      <c:pt idx="2">
                        <c:v>22697.27</c:v>
                      </c:pt>
                      <c:pt idx="3">
                        <c:v>33678.75</c:v>
                      </c:pt>
                      <c:pt idx="4">
                        <c:v>91287.35</c:v>
                      </c:pt>
                      <c:pt idx="5">
                        <c:v>73993.72</c:v>
                      </c:pt>
                      <c:pt idx="6">
                        <c:v>29327.919999999998</c:v>
                      </c:pt>
                      <c:pt idx="7">
                        <c:v>51473.74</c:v>
                      </c:pt>
                      <c:pt idx="8">
                        <c:v>38012.969999999994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ED6A-4155-9F62-12927D0775B6}"/>
                  </c:ext>
                </c:extLst>
              </c15:ser>
            </c15:filteredBarSeries>
            <c15:filteredBar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'Sheet1 - FInance'!$M$5:$M$6</c15:sqref>
                        </c15:formulaRef>
                      </c:ext>
                    </c:extLst>
                    <c:strCache>
                      <c:ptCount val="2"/>
                      <c:pt idx="0">
                        <c:v>2024</c:v>
                      </c:pt>
                      <c:pt idx="1">
                        <c:v>101-32530</c:v>
                      </c:pt>
                    </c:strCache>
                  </c:strRef>
                </c:tx>
                <c:spPr>
                  <a:gradFill rotWithShape="1">
                    <a:gsLst>
                      <a:gs pos="0">
                        <a:schemeClr val="accent1">
                          <a:lumMod val="60000"/>
                          <a:satMod val="103000"/>
                          <a:lumMod val="102000"/>
                          <a:tint val="94000"/>
                        </a:schemeClr>
                      </a:gs>
                      <a:gs pos="50000">
                        <a:schemeClr val="accent1">
                          <a:lumMod val="60000"/>
                          <a:satMod val="110000"/>
                          <a:lumMod val="100000"/>
                          <a:shade val="100000"/>
                        </a:schemeClr>
                      </a:gs>
                      <a:gs pos="100000">
                        <a:schemeClr val="accent1">
                          <a:lumMod val="60000"/>
                          <a:lumMod val="99000"/>
                          <a:satMod val="120000"/>
                          <a:shade val="78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'Sheet1 - FInance'!$A$7:$A$18</c15:sqref>
                        </c15:formulaRef>
                      </c:ext>
                    </c:extLst>
                    <c:strCache>
                      <c:ptCount val="12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</c:v>
                      </c:pt>
                      <c:pt idx="4">
                        <c:v>May</c:v>
                      </c:pt>
                      <c:pt idx="5">
                        <c:v>Jun</c:v>
                      </c:pt>
                      <c:pt idx="6">
                        <c:v>Jul</c:v>
                      </c:pt>
                      <c:pt idx="7">
                        <c:v>Aug</c:v>
                      </c:pt>
                      <c:pt idx="8">
                        <c:v>Sep</c:v>
                      </c:pt>
                      <c:pt idx="9">
                        <c:v>Oct</c:v>
                      </c:pt>
                      <c:pt idx="10">
                        <c:v>Nov</c:v>
                      </c:pt>
                      <c:pt idx="11">
                        <c:v>Dec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'Sheet1 - FInance'!$M$7:$M$18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2"/>
                      <c:pt idx="0">
                        <c:v>6266.61</c:v>
                      </c:pt>
                      <c:pt idx="1">
                        <c:v>5898.23</c:v>
                      </c:pt>
                      <c:pt idx="2">
                        <c:v>6183.58</c:v>
                      </c:pt>
                      <c:pt idx="3">
                        <c:v>12500.3</c:v>
                      </c:pt>
                      <c:pt idx="4">
                        <c:v>7991.94</c:v>
                      </c:pt>
                      <c:pt idx="5">
                        <c:v>15638.35</c:v>
                      </c:pt>
                      <c:pt idx="6">
                        <c:v>6869.26</c:v>
                      </c:pt>
                      <c:pt idx="7">
                        <c:v>3815.44</c:v>
                      </c:pt>
                      <c:pt idx="8">
                        <c:v>5957.77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A-ED6A-4155-9F62-12927D0775B6}"/>
                  </c:ext>
                </c:extLst>
              </c15:ser>
            </c15:filteredBarSeries>
            <c15:filteredBar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'Sheet1 - FInance'!$N$5:$N$6</c15:sqref>
                        </c15:formulaRef>
                      </c:ext>
                    </c:extLst>
                    <c:strCache>
                      <c:ptCount val="2"/>
                      <c:pt idx="0">
                        <c:v>2024</c:v>
                      </c:pt>
                      <c:pt idx="1">
                        <c:v>101-32590</c:v>
                      </c:pt>
                    </c:strCache>
                  </c:strRef>
                </c:tx>
                <c:spPr>
                  <a:gradFill rotWithShape="1">
                    <a:gsLst>
                      <a:gs pos="0">
                        <a:schemeClr val="accent2">
                          <a:lumMod val="60000"/>
                          <a:satMod val="103000"/>
                          <a:lumMod val="102000"/>
                          <a:tint val="94000"/>
                        </a:schemeClr>
                      </a:gs>
                      <a:gs pos="50000">
                        <a:schemeClr val="accent2">
                          <a:lumMod val="60000"/>
                          <a:satMod val="110000"/>
                          <a:lumMod val="100000"/>
                          <a:shade val="100000"/>
                        </a:schemeClr>
                      </a:gs>
                      <a:gs pos="100000">
                        <a:schemeClr val="accent2">
                          <a:lumMod val="60000"/>
                          <a:lumMod val="99000"/>
                          <a:satMod val="120000"/>
                          <a:shade val="78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'Sheet1 - FInance'!$A$7:$A$18</c15:sqref>
                        </c15:formulaRef>
                      </c:ext>
                    </c:extLst>
                    <c:strCache>
                      <c:ptCount val="12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</c:v>
                      </c:pt>
                      <c:pt idx="4">
                        <c:v>May</c:v>
                      </c:pt>
                      <c:pt idx="5">
                        <c:v>Jun</c:v>
                      </c:pt>
                      <c:pt idx="6">
                        <c:v>Jul</c:v>
                      </c:pt>
                      <c:pt idx="7">
                        <c:v>Aug</c:v>
                      </c:pt>
                      <c:pt idx="8">
                        <c:v>Sep</c:v>
                      </c:pt>
                      <c:pt idx="9">
                        <c:v>Oct</c:v>
                      </c:pt>
                      <c:pt idx="10">
                        <c:v>Nov</c:v>
                      </c:pt>
                      <c:pt idx="11">
                        <c:v>Dec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'Sheet1 - FInance'!$N$7:$N$18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2"/>
                      <c:pt idx="0">
                        <c:v>3397.86</c:v>
                      </c:pt>
                      <c:pt idx="1">
                        <c:v>1981.25</c:v>
                      </c:pt>
                      <c:pt idx="2">
                        <c:v>2764.02</c:v>
                      </c:pt>
                      <c:pt idx="3">
                        <c:v>3078.13</c:v>
                      </c:pt>
                      <c:pt idx="4">
                        <c:v>4887.18</c:v>
                      </c:pt>
                      <c:pt idx="5">
                        <c:v>3855.12</c:v>
                      </c:pt>
                      <c:pt idx="6">
                        <c:v>3002</c:v>
                      </c:pt>
                      <c:pt idx="7">
                        <c:v>3095.34</c:v>
                      </c:pt>
                      <c:pt idx="8">
                        <c:v>2232.36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ED6A-4155-9F62-12927D0775B6}"/>
                  </c:ext>
                </c:extLst>
              </c15:ser>
            </c15:filteredBarSeries>
          </c:ext>
        </c:extLst>
      </c:barChart>
      <c:catAx>
        <c:axId val="407414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410704"/>
        <c:crosses val="autoZero"/>
        <c:auto val="1"/>
        <c:lblAlgn val="ctr"/>
        <c:lblOffset val="100"/>
        <c:noMultiLvlLbl val="0"/>
      </c:catAx>
      <c:valAx>
        <c:axId val="407410704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accent3"/>
              </a:solidFill>
              <a:prstDash val="solid"/>
              <a:miter lim="800000"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41462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6350" cap="flat" cmpd="sng" algn="ctr">
            <a:solidFill>
              <a:schemeClr val="accent3"/>
            </a:solidFill>
            <a:prstDash val="solid"/>
            <a:miter lim="800000"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14611230155545"/>
          <c:y val="0.13137909163223757"/>
          <c:w val="0.85673888491211325"/>
          <c:h val="0.73608637556669054"/>
        </c:manualLayout>
      </c:layout>
      <c:barChart>
        <c:barDir val="col"/>
        <c:grouping val="clustered"/>
        <c:varyColors val="0"/>
        <c:ser>
          <c:idx val="8"/>
          <c:order val="8"/>
          <c:tx>
            <c:strRef>
              <c:f>'Sheet1 - FInance'!$J$5:$J$6</c:f>
              <c:strCache>
                <c:ptCount val="2"/>
                <c:pt idx="0">
                  <c:v>2023</c:v>
                </c:pt>
                <c:pt idx="1">
                  <c:v>YTD</c:v>
                </c:pt>
              </c:strCache>
            </c:strRef>
          </c:tx>
          <c:spPr>
            <a:solidFill>
              <a:srgbClr val="FFCC0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angle"/>
              <a:bevelB h="82550" prst="angle"/>
            </a:sp3d>
          </c:spPr>
          <c:invertIfNegative val="0"/>
          <c:cat>
            <c:strRef>
              <c:f>'Sheet1 - FInance'!$A$7:$A$19</c:f>
              <c:strCache>
                <c:ptCount val="13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  <c:pt idx="12">
                  <c:v>Total</c:v>
                </c:pt>
              </c:strCache>
            </c:strRef>
          </c:cat>
          <c:val>
            <c:numRef>
              <c:f>'Sheet1 - FInance'!$J$7:$J$19</c:f>
              <c:numCache>
                <c:formatCode>_(* #,##0.00_);_(* \(#,##0.00\);_(* "-"??_);_(@_)</c:formatCode>
                <c:ptCount val="13"/>
                <c:pt idx="0">
                  <c:v>50444.630000000005</c:v>
                </c:pt>
                <c:pt idx="1">
                  <c:v>44502.17</c:v>
                </c:pt>
                <c:pt idx="2">
                  <c:v>42724.880000000005</c:v>
                </c:pt>
                <c:pt idx="3">
                  <c:v>119149.9</c:v>
                </c:pt>
                <c:pt idx="4">
                  <c:v>51137.24000000002</c:v>
                </c:pt>
                <c:pt idx="5">
                  <c:v>90007.73000000001</c:v>
                </c:pt>
                <c:pt idx="6">
                  <c:v>114164.08999999997</c:v>
                </c:pt>
                <c:pt idx="7">
                  <c:v>71538.720000000045</c:v>
                </c:pt>
                <c:pt idx="8">
                  <c:v>36471.660000000003</c:v>
                </c:pt>
                <c:pt idx="9">
                  <c:v>87420.650000000023</c:v>
                </c:pt>
                <c:pt idx="10">
                  <c:v>89488.909999999974</c:v>
                </c:pt>
                <c:pt idx="11">
                  <c:v>52532.079999999958</c:v>
                </c:pt>
                <c:pt idx="12">
                  <c:v>849582.66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63-4F9D-AED2-324ED26C8BBE}"/>
            </c:ext>
          </c:extLst>
        </c:ser>
        <c:ser>
          <c:idx val="13"/>
          <c:order val="13"/>
          <c:tx>
            <c:strRef>
              <c:f>'Sheet1 - FInance'!$O$5:$O$6</c:f>
              <c:strCache>
                <c:ptCount val="2"/>
                <c:pt idx="0">
                  <c:v>2024</c:v>
                </c:pt>
                <c:pt idx="1">
                  <c:v>YTD</c:v>
                </c:pt>
              </c:strCache>
            </c:strRef>
          </c:tx>
          <c:spPr>
            <a:solidFill>
              <a:srgbClr val="602889"/>
            </a:solidFill>
            <a:ln>
              <a:noFill/>
            </a:ln>
            <a:effectLst>
              <a:softEdge rad="0"/>
            </a:effectLst>
            <a:scene3d>
              <a:camera prst="orthographicFront"/>
              <a:lightRig rig="threePt" dir="t"/>
            </a:scene3d>
            <a:sp3d>
              <a:bevelT prst="angle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602889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  <a:softEdge rad="0"/>
              </a:effectLst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  <c:extLst>
              <c:ext xmlns:c16="http://schemas.microsoft.com/office/drawing/2014/chart" uri="{C3380CC4-5D6E-409C-BE32-E72D297353CC}">
                <c16:uniqueId val="{00000002-7863-4F9D-AED2-324ED26C8BBE}"/>
              </c:ext>
            </c:extLst>
          </c:dPt>
          <c:cat>
            <c:strRef>
              <c:f>'Sheet1 - FInance'!$A$7:$A$19</c:f>
              <c:strCache>
                <c:ptCount val="13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  <c:pt idx="12">
                  <c:v>Total</c:v>
                </c:pt>
              </c:strCache>
            </c:strRef>
          </c:cat>
          <c:val>
            <c:numRef>
              <c:f>'Sheet1 - FInance'!$O$7:$O$19</c:f>
              <c:numCache>
                <c:formatCode>_(* #,##0.00_);_(* \(#,##0.00\);_(* "-"??_);_(@_)</c:formatCode>
                <c:ptCount val="13"/>
                <c:pt idx="0">
                  <c:v>44033.69</c:v>
                </c:pt>
                <c:pt idx="1">
                  <c:v>30949.63</c:v>
                </c:pt>
                <c:pt idx="2">
                  <c:v>31644.87</c:v>
                </c:pt>
                <c:pt idx="3">
                  <c:v>49257.18</c:v>
                </c:pt>
                <c:pt idx="4">
                  <c:v>104166.47</c:v>
                </c:pt>
                <c:pt idx="5">
                  <c:v>93487.19</c:v>
                </c:pt>
                <c:pt idx="6">
                  <c:v>39199.18</c:v>
                </c:pt>
                <c:pt idx="7">
                  <c:v>58384.520000000004</c:v>
                </c:pt>
                <c:pt idx="8">
                  <c:v>46203.099999999991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497325.83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863-4F9D-AED2-324ED26C8B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5"/>
        <c:overlap val="-24"/>
        <c:axId val="407414624"/>
        <c:axId val="407410704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'Sheet1 - FInance'!$B$5:$B$6</c15:sqref>
                        </c15:formulaRef>
                      </c:ext>
                    </c:extLst>
                    <c:strCache>
                      <c:ptCount val="2"/>
                      <c:pt idx="0">
                        <c:v>2022</c:v>
                      </c:pt>
                      <c:pt idx="1">
                        <c:v>101-32510</c:v>
                      </c:pt>
                    </c:strCache>
                  </c:strRef>
                </c:tx>
                <c:spPr>
                  <a:gradFill rotWithShape="1">
                    <a:gsLst>
                      <a:gs pos="0">
                        <a:schemeClr val="accent1">
                          <a:satMod val="103000"/>
                          <a:lumMod val="102000"/>
                          <a:tint val="94000"/>
                        </a:schemeClr>
                      </a:gs>
                      <a:gs pos="50000">
                        <a:schemeClr val="accent1">
                          <a:satMod val="110000"/>
                          <a:lumMod val="100000"/>
                          <a:shade val="100000"/>
                        </a:schemeClr>
                      </a:gs>
                      <a:gs pos="100000">
                        <a:schemeClr val="accent1">
                          <a:lumMod val="99000"/>
                          <a:satMod val="120000"/>
                          <a:shade val="78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'Sheet1 - FInance'!$A$7:$A$19</c15:sqref>
                        </c15:formulaRef>
                      </c:ext>
                    </c:extLst>
                    <c:strCache>
                      <c:ptCount val="13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</c:v>
                      </c:pt>
                      <c:pt idx="4">
                        <c:v>May</c:v>
                      </c:pt>
                      <c:pt idx="5">
                        <c:v>Jun</c:v>
                      </c:pt>
                      <c:pt idx="6">
                        <c:v>Jul</c:v>
                      </c:pt>
                      <c:pt idx="7">
                        <c:v>Aug</c:v>
                      </c:pt>
                      <c:pt idx="8">
                        <c:v>Sep</c:v>
                      </c:pt>
                      <c:pt idx="9">
                        <c:v>Oct</c:v>
                      </c:pt>
                      <c:pt idx="10">
                        <c:v>Nov</c:v>
                      </c:pt>
                      <c:pt idx="11">
                        <c:v>Dec</c:v>
                      </c:pt>
                      <c:pt idx="12">
                        <c:v>Total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'Sheet1 - FInance'!$B$7:$B$19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3"/>
                      <c:pt idx="0">
                        <c:v>26197.45</c:v>
                      </c:pt>
                      <c:pt idx="1">
                        <c:v>28799.09</c:v>
                      </c:pt>
                      <c:pt idx="2">
                        <c:v>44201.42</c:v>
                      </c:pt>
                      <c:pt idx="3">
                        <c:v>29161.16</c:v>
                      </c:pt>
                      <c:pt idx="4">
                        <c:v>56487.21</c:v>
                      </c:pt>
                      <c:pt idx="5">
                        <c:v>83200.13</c:v>
                      </c:pt>
                      <c:pt idx="6">
                        <c:v>38762.26</c:v>
                      </c:pt>
                      <c:pt idx="7">
                        <c:v>81748.98</c:v>
                      </c:pt>
                      <c:pt idx="8">
                        <c:v>70416.5</c:v>
                      </c:pt>
                      <c:pt idx="9">
                        <c:v>37216.57</c:v>
                      </c:pt>
                      <c:pt idx="10">
                        <c:v>63038.239999999998</c:v>
                      </c:pt>
                      <c:pt idx="11">
                        <c:v>31541.53</c:v>
                      </c:pt>
                      <c:pt idx="12">
                        <c:v>590770.54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4-7863-4F9D-AED2-324ED26C8BBE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'Sheet1 - FInance'!$C$5:$C$6</c15:sqref>
                        </c15:formulaRef>
                      </c:ext>
                    </c:extLst>
                    <c:strCache>
                      <c:ptCount val="2"/>
                      <c:pt idx="0">
                        <c:v>2022</c:v>
                      </c:pt>
                      <c:pt idx="1">
                        <c:v>101-32530</c:v>
                      </c:pt>
                    </c:strCache>
                  </c:strRef>
                </c:tx>
                <c:spPr>
                  <a:gradFill rotWithShape="1">
                    <a:gsLst>
                      <a:gs pos="0">
                        <a:schemeClr val="accent2">
                          <a:satMod val="103000"/>
                          <a:lumMod val="102000"/>
                          <a:tint val="94000"/>
                        </a:schemeClr>
                      </a:gs>
                      <a:gs pos="50000">
                        <a:schemeClr val="accent2">
                          <a:satMod val="110000"/>
                          <a:lumMod val="100000"/>
                          <a:shade val="100000"/>
                        </a:schemeClr>
                      </a:gs>
                      <a:gs pos="100000">
                        <a:schemeClr val="accent2">
                          <a:lumMod val="99000"/>
                          <a:satMod val="120000"/>
                          <a:shade val="78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'Sheet1 - FInance'!$A$7:$A$19</c15:sqref>
                        </c15:formulaRef>
                      </c:ext>
                    </c:extLst>
                    <c:strCache>
                      <c:ptCount val="13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</c:v>
                      </c:pt>
                      <c:pt idx="4">
                        <c:v>May</c:v>
                      </c:pt>
                      <c:pt idx="5">
                        <c:v>Jun</c:v>
                      </c:pt>
                      <c:pt idx="6">
                        <c:v>Jul</c:v>
                      </c:pt>
                      <c:pt idx="7">
                        <c:v>Aug</c:v>
                      </c:pt>
                      <c:pt idx="8">
                        <c:v>Sep</c:v>
                      </c:pt>
                      <c:pt idx="9">
                        <c:v>Oct</c:v>
                      </c:pt>
                      <c:pt idx="10">
                        <c:v>Nov</c:v>
                      </c:pt>
                      <c:pt idx="11">
                        <c:v>Dec</c:v>
                      </c:pt>
                      <c:pt idx="12">
                        <c:v>Total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'Sheet1 - FInance'!$C$7:$C$19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3"/>
                      <c:pt idx="0">
                        <c:v>3940.59</c:v>
                      </c:pt>
                      <c:pt idx="1">
                        <c:v>3271.02</c:v>
                      </c:pt>
                      <c:pt idx="2">
                        <c:v>4657.12</c:v>
                      </c:pt>
                      <c:pt idx="3">
                        <c:v>5140.41</c:v>
                      </c:pt>
                      <c:pt idx="4">
                        <c:v>6309.07</c:v>
                      </c:pt>
                      <c:pt idx="5">
                        <c:v>6970.75</c:v>
                      </c:pt>
                      <c:pt idx="6">
                        <c:v>17278.439999999999</c:v>
                      </c:pt>
                      <c:pt idx="7">
                        <c:v>8669.2800000000007</c:v>
                      </c:pt>
                      <c:pt idx="8">
                        <c:v>6179</c:v>
                      </c:pt>
                      <c:pt idx="9">
                        <c:v>13328.19</c:v>
                      </c:pt>
                      <c:pt idx="10">
                        <c:v>4455.95</c:v>
                      </c:pt>
                      <c:pt idx="11">
                        <c:v>6491.86</c:v>
                      </c:pt>
                      <c:pt idx="12">
                        <c:v>86691.68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7863-4F9D-AED2-324ED26C8BBE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'Sheet1 - FInance'!$D$5:$D$6</c15:sqref>
                        </c15:formulaRef>
                      </c:ext>
                    </c:extLst>
                    <c:strCache>
                      <c:ptCount val="2"/>
                      <c:pt idx="0">
                        <c:v>2022</c:v>
                      </c:pt>
                      <c:pt idx="1">
                        <c:v>101-35290</c:v>
                      </c:pt>
                    </c:strCache>
                  </c:strRef>
                </c:tx>
                <c:spPr>
                  <a:gradFill rotWithShape="1">
                    <a:gsLst>
                      <a:gs pos="0">
                        <a:schemeClr val="accent3">
                          <a:satMod val="103000"/>
                          <a:lumMod val="102000"/>
                          <a:tint val="94000"/>
                        </a:schemeClr>
                      </a:gs>
                      <a:gs pos="50000">
                        <a:schemeClr val="accent3">
                          <a:satMod val="110000"/>
                          <a:lumMod val="100000"/>
                          <a:shade val="100000"/>
                        </a:schemeClr>
                      </a:gs>
                      <a:gs pos="100000">
                        <a:schemeClr val="accent3">
                          <a:lumMod val="99000"/>
                          <a:satMod val="120000"/>
                          <a:shade val="78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'Sheet1 - FInance'!$A$7:$A$19</c15:sqref>
                        </c15:formulaRef>
                      </c:ext>
                    </c:extLst>
                    <c:strCache>
                      <c:ptCount val="13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</c:v>
                      </c:pt>
                      <c:pt idx="4">
                        <c:v>May</c:v>
                      </c:pt>
                      <c:pt idx="5">
                        <c:v>Jun</c:v>
                      </c:pt>
                      <c:pt idx="6">
                        <c:v>Jul</c:v>
                      </c:pt>
                      <c:pt idx="7">
                        <c:v>Aug</c:v>
                      </c:pt>
                      <c:pt idx="8">
                        <c:v>Sep</c:v>
                      </c:pt>
                      <c:pt idx="9">
                        <c:v>Oct</c:v>
                      </c:pt>
                      <c:pt idx="10">
                        <c:v>Nov</c:v>
                      </c:pt>
                      <c:pt idx="11">
                        <c:v>Dec</c:v>
                      </c:pt>
                      <c:pt idx="12">
                        <c:v>Total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'Sheet1 - FInance'!$D$7:$D$19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3"/>
                      <c:pt idx="0">
                        <c:v>2022.98</c:v>
                      </c:pt>
                      <c:pt idx="1">
                        <c:v>2727.93</c:v>
                      </c:pt>
                      <c:pt idx="2">
                        <c:v>1688.84</c:v>
                      </c:pt>
                      <c:pt idx="3">
                        <c:v>1318.61</c:v>
                      </c:pt>
                      <c:pt idx="4">
                        <c:v>4781.24</c:v>
                      </c:pt>
                      <c:pt idx="5">
                        <c:v>5288.99</c:v>
                      </c:pt>
                      <c:pt idx="6">
                        <c:v>2490.44</c:v>
                      </c:pt>
                      <c:pt idx="7">
                        <c:v>3843.93</c:v>
                      </c:pt>
                      <c:pt idx="8">
                        <c:v>2110.62</c:v>
                      </c:pt>
                      <c:pt idx="9">
                        <c:v>4757.2700000000004</c:v>
                      </c:pt>
                      <c:pt idx="10">
                        <c:v>2513.09</c:v>
                      </c:pt>
                      <c:pt idx="11">
                        <c:v>2731.25</c:v>
                      </c:pt>
                      <c:pt idx="12">
                        <c:v>36275.189999999995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7863-4F9D-AED2-324ED26C8BBE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'Sheet1 - FInance'!$E$5:$E$6</c15:sqref>
                        </c15:formulaRef>
                      </c:ext>
                    </c:extLst>
                    <c:strCache>
                      <c:ptCount val="2"/>
                      <c:pt idx="0">
                        <c:v>2022</c:v>
                      </c:pt>
                      <c:pt idx="1">
                        <c:v>YTD</c:v>
                      </c:pt>
                    </c:strCache>
                  </c:strRef>
                </c:tx>
                <c:spPr>
                  <a:gradFill rotWithShape="1">
                    <a:gsLst>
                      <a:gs pos="0">
                        <a:schemeClr val="accent4">
                          <a:satMod val="103000"/>
                          <a:lumMod val="102000"/>
                          <a:tint val="94000"/>
                        </a:schemeClr>
                      </a:gs>
                      <a:gs pos="50000">
                        <a:schemeClr val="accent4">
                          <a:satMod val="110000"/>
                          <a:lumMod val="100000"/>
                          <a:shade val="100000"/>
                        </a:schemeClr>
                      </a:gs>
                      <a:gs pos="100000">
                        <a:schemeClr val="accent4">
                          <a:lumMod val="99000"/>
                          <a:satMod val="120000"/>
                          <a:shade val="78000"/>
                        </a:schemeClr>
                      </a:gs>
                    </a:gsLst>
                    <a:lin ang="5400000" scaled="0"/>
                  </a:gradFill>
                  <a:ln cap="rnd">
                    <a:solidFill>
                      <a:schemeClr val="accent1"/>
                    </a:solidFill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  <a:scene3d>
                    <a:camera prst="orthographicFront"/>
                    <a:lightRig rig="threePt" dir="t"/>
                  </a:scene3d>
                  <a:sp3d>
                    <a:bevelT prst="angle"/>
                    <a:bevelB prst="angle"/>
                  </a:sp3d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'Sheet1 - FInance'!$A$7:$A$19</c15:sqref>
                        </c15:formulaRef>
                      </c:ext>
                    </c:extLst>
                    <c:strCache>
                      <c:ptCount val="13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</c:v>
                      </c:pt>
                      <c:pt idx="4">
                        <c:v>May</c:v>
                      </c:pt>
                      <c:pt idx="5">
                        <c:v>Jun</c:v>
                      </c:pt>
                      <c:pt idx="6">
                        <c:v>Jul</c:v>
                      </c:pt>
                      <c:pt idx="7">
                        <c:v>Aug</c:v>
                      </c:pt>
                      <c:pt idx="8">
                        <c:v>Sep</c:v>
                      </c:pt>
                      <c:pt idx="9">
                        <c:v>Oct</c:v>
                      </c:pt>
                      <c:pt idx="10">
                        <c:v>Nov</c:v>
                      </c:pt>
                      <c:pt idx="11">
                        <c:v>Dec</c:v>
                      </c:pt>
                      <c:pt idx="12">
                        <c:v>Total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'Sheet1 - FInance'!$E$7:$E$19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3"/>
                      <c:pt idx="0">
                        <c:v>32161.02</c:v>
                      </c:pt>
                      <c:pt idx="1">
                        <c:v>34798.04</c:v>
                      </c:pt>
                      <c:pt idx="2">
                        <c:v>50547.38</c:v>
                      </c:pt>
                      <c:pt idx="3">
                        <c:v>35620.18</c:v>
                      </c:pt>
                      <c:pt idx="4">
                        <c:v>67577.52</c:v>
                      </c:pt>
                      <c:pt idx="5">
                        <c:v>95459.87000000001</c:v>
                      </c:pt>
                      <c:pt idx="6">
                        <c:v>58531.14</c:v>
                      </c:pt>
                      <c:pt idx="7">
                        <c:v>94262.189999999988</c:v>
                      </c:pt>
                      <c:pt idx="8">
                        <c:v>78706.12</c:v>
                      </c:pt>
                      <c:pt idx="9">
                        <c:v>55302.03</c:v>
                      </c:pt>
                      <c:pt idx="10">
                        <c:v>70007.28</c:v>
                      </c:pt>
                      <c:pt idx="11">
                        <c:v>40764.639999999999</c:v>
                      </c:pt>
                      <c:pt idx="12">
                        <c:v>713737.41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7863-4F9D-AED2-324ED26C8BBE}"/>
                  </c:ext>
                </c:extLst>
              </c15:ser>
            </c15:filteredBarSeries>
            <c15:filteredBa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'Sheet1 - FInance'!$F$5:$F$6</c15:sqref>
                        </c15:formulaRef>
                      </c:ext>
                    </c:extLst>
                    <c:strCache>
                      <c:ptCount val="2"/>
                      <c:pt idx="0">
                        <c:v>2022</c:v>
                      </c:pt>
                      <c:pt idx="1">
                        <c:v>YTD</c:v>
                      </c:pt>
                    </c:strCache>
                  </c:strRef>
                </c:tx>
                <c:spPr>
                  <a:gradFill rotWithShape="1">
                    <a:gsLst>
                      <a:gs pos="0">
                        <a:schemeClr val="accent5">
                          <a:satMod val="103000"/>
                          <a:lumMod val="102000"/>
                          <a:tint val="94000"/>
                        </a:schemeClr>
                      </a:gs>
                      <a:gs pos="50000">
                        <a:schemeClr val="accent5">
                          <a:satMod val="110000"/>
                          <a:lumMod val="100000"/>
                          <a:shade val="100000"/>
                        </a:schemeClr>
                      </a:gs>
                      <a:gs pos="100000">
                        <a:schemeClr val="accent5">
                          <a:lumMod val="99000"/>
                          <a:satMod val="120000"/>
                          <a:shade val="78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'Sheet1 - FInance'!$A$7:$A$19</c15:sqref>
                        </c15:formulaRef>
                      </c:ext>
                    </c:extLst>
                    <c:strCache>
                      <c:ptCount val="13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</c:v>
                      </c:pt>
                      <c:pt idx="4">
                        <c:v>May</c:v>
                      </c:pt>
                      <c:pt idx="5">
                        <c:v>Jun</c:v>
                      </c:pt>
                      <c:pt idx="6">
                        <c:v>Jul</c:v>
                      </c:pt>
                      <c:pt idx="7">
                        <c:v>Aug</c:v>
                      </c:pt>
                      <c:pt idx="8">
                        <c:v>Sep</c:v>
                      </c:pt>
                      <c:pt idx="9">
                        <c:v>Oct</c:v>
                      </c:pt>
                      <c:pt idx="10">
                        <c:v>Nov</c:v>
                      </c:pt>
                      <c:pt idx="11">
                        <c:v>Dec</c:v>
                      </c:pt>
                      <c:pt idx="12">
                        <c:v>Total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'Sheet1 - FInance'!$F$7:$F$19</c15:sqref>
                        </c15:formulaRef>
                      </c:ext>
                    </c:extLst>
                    <c:numCache>
                      <c:formatCode>General</c:formatCode>
                      <c:ptCount val="13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7863-4F9D-AED2-324ED26C8BBE}"/>
                  </c:ext>
                </c:extLst>
              </c15:ser>
            </c15:filteredBarSeries>
            <c15:filteredBa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'Sheet1 - FInance'!$G$5:$G$6</c15:sqref>
                        </c15:formulaRef>
                      </c:ext>
                    </c:extLst>
                    <c:strCache>
                      <c:ptCount val="2"/>
                      <c:pt idx="0">
                        <c:v>2023</c:v>
                      </c:pt>
                      <c:pt idx="1">
                        <c:v>101-32510</c:v>
                      </c:pt>
                    </c:strCache>
                  </c:strRef>
                </c:tx>
                <c:spPr>
                  <a:gradFill rotWithShape="1">
                    <a:gsLst>
                      <a:gs pos="0">
                        <a:schemeClr val="accent6">
                          <a:satMod val="103000"/>
                          <a:lumMod val="102000"/>
                          <a:tint val="94000"/>
                        </a:schemeClr>
                      </a:gs>
                      <a:gs pos="50000">
                        <a:schemeClr val="accent6">
                          <a:satMod val="110000"/>
                          <a:lumMod val="100000"/>
                          <a:shade val="100000"/>
                        </a:schemeClr>
                      </a:gs>
                      <a:gs pos="100000">
                        <a:schemeClr val="accent6">
                          <a:lumMod val="99000"/>
                          <a:satMod val="120000"/>
                          <a:shade val="78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'Sheet1 - FInance'!$A$7:$A$19</c15:sqref>
                        </c15:formulaRef>
                      </c:ext>
                    </c:extLst>
                    <c:strCache>
                      <c:ptCount val="13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</c:v>
                      </c:pt>
                      <c:pt idx="4">
                        <c:v>May</c:v>
                      </c:pt>
                      <c:pt idx="5">
                        <c:v>Jun</c:v>
                      </c:pt>
                      <c:pt idx="6">
                        <c:v>Jul</c:v>
                      </c:pt>
                      <c:pt idx="7">
                        <c:v>Aug</c:v>
                      </c:pt>
                      <c:pt idx="8">
                        <c:v>Sep</c:v>
                      </c:pt>
                      <c:pt idx="9">
                        <c:v>Oct</c:v>
                      </c:pt>
                      <c:pt idx="10">
                        <c:v>Nov</c:v>
                      </c:pt>
                      <c:pt idx="11">
                        <c:v>Dec</c:v>
                      </c:pt>
                      <c:pt idx="12">
                        <c:v>Total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'Sheet1 - FInance'!$G$7:$G$19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3"/>
                      <c:pt idx="0">
                        <c:v>40120.78</c:v>
                      </c:pt>
                      <c:pt idx="1">
                        <c:v>32125.449999999997</c:v>
                      </c:pt>
                      <c:pt idx="2">
                        <c:v>19722.820000000007</c:v>
                      </c:pt>
                      <c:pt idx="3">
                        <c:v>82481.349999999991</c:v>
                      </c:pt>
                      <c:pt idx="4">
                        <c:v>38142.170000000013</c:v>
                      </c:pt>
                      <c:pt idx="5">
                        <c:v>81172.890000000014</c:v>
                      </c:pt>
                      <c:pt idx="6">
                        <c:v>94993.76999999996</c:v>
                      </c:pt>
                      <c:pt idx="7">
                        <c:v>58853.860000000044</c:v>
                      </c:pt>
                      <c:pt idx="8">
                        <c:v>26670.690000000002</c:v>
                      </c:pt>
                      <c:pt idx="9">
                        <c:v>73095.900000000023</c:v>
                      </c:pt>
                      <c:pt idx="10">
                        <c:v>74482.849999999977</c:v>
                      </c:pt>
                      <c:pt idx="11">
                        <c:v>42322.439999999944</c:v>
                      </c:pt>
                      <c:pt idx="12">
                        <c:v>664184.97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7863-4F9D-AED2-324ED26C8BBE}"/>
                  </c:ext>
                </c:extLst>
              </c15:ser>
            </c15:filteredBarSeries>
            <c15:filteredBar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'Sheet1 - FInance'!$H$5:$H$6</c15:sqref>
                        </c15:formulaRef>
                      </c:ext>
                    </c:extLst>
                    <c:strCache>
                      <c:ptCount val="2"/>
                      <c:pt idx="0">
                        <c:v>2023</c:v>
                      </c:pt>
                      <c:pt idx="1">
                        <c:v>101-32530</c:v>
                      </c:pt>
                    </c:strCache>
                  </c:strRef>
                </c:tx>
                <c:spPr>
                  <a:gradFill rotWithShape="1">
                    <a:gsLst>
                      <a:gs pos="0">
                        <a:schemeClr val="accent1">
                          <a:lumMod val="60000"/>
                          <a:satMod val="103000"/>
                          <a:lumMod val="102000"/>
                          <a:tint val="94000"/>
                        </a:schemeClr>
                      </a:gs>
                      <a:gs pos="50000">
                        <a:schemeClr val="accent1">
                          <a:lumMod val="60000"/>
                          <a:satMod val="110000"/>
                          <a:lumMod val="100000"/>
                          <a:shade val="100000"/>
                        </a:schemeClr>
                      </a:gs>
                      <a:gs pos="100000">
                        <a:schemeClr val="accent1">
                          <a:lumMod val="60000"/>
                          <a:lumMod val="99000"/>
                          <a:satMod val="120000"/>
                          <a:shade val="78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'Sheet1 - FInance'!$A$7:$A$19</c15:sqref>
                        </c15:formulaRef>
                      </c:ext>
                    </c:extLst>
                    <c:strCache>
                      <c:ptCount val="13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</c:v>
                      </c:pt>
                      <c:pt idx="4">
                        <c:v>May</c:v>
                      </c:pt>
                      <c:pt idx="5">
                        <c:v>Jun</c:v>
                      </c:pt>
                      <c:pt idx="6">
                        <c:v>Jul</c:v>
                      </c:pt>
                      <c:pt idx="7">
                        <c:v>Aug</c:v>
                      </c:pt>
                      <c:pt idx="8">
                        <c:v>Sep</c:v>
                      </c:pt>
                      <c:pt idx="9">
                        <c:v>Oct</c:v>
                      </c:pt>
                      <c:pt idx="10">
                        <c:v>Nov</c:v>
                      </c:pt>
                      <c:pt idx="11">
                        <c:v>Dec</c:v>
                      </c:pt>
                      <c:pt idx="12">
                        <c:v>Total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'Sheet1 - FInance'!$H$7:$H$19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3"/>
                      <c:pt idx="0">
                        <c:v>7896.77</c:v>
                      </c:pt>
                      <c:pt idx="1">
                        <c:v>8302.1299999999992</c:v>
                      </c:pt>
                      <c:pt idx="2">
                        <c:v>7002.0599999999995</c:v>
                      </c:pt>
                      <c:pt idx="3">
                        <c:v>30370.67</c:v>
                      </c:pt>
                      <c:pt idx="4">
                        <c:v>7829.0600000000049</c:v>
                      </c:pt>
                      <c:pt idx="5">
                        <c:v>7711.4400000000023</c:v>
                      </c:pt>
                      <c:pt idx="6">
                        <c:v>16654.97</c:v>
                      </c:pt>
                      <c:pt idx="7">
                        <c:v>8381.4499999999971</c:v>
                      </c:pt>
                      <c:pt idx="8">
                        <c:v>6818.1600000000035</c:v>
                      </c:pt>
                      <c:pt idx="9">
                        <c:v>11221.86</c:v>
                      </c:pt>
                      <c:pt idx="10">
                        <c:v>12354.299999999988</c:v>
                      </c:pt>
                      <c:pt idx="11">
                        <c:v>5880.2000000000116</c:v>
                      </c:pt>
                      <c:pt idx="12">
                        <c:v>130423.07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A-7863-4F9D-AED2-324ED26C8BBE}"/>
                  </c:ext>
                </c:extLst>
              </c15:ser>
            </c15:filteredBarSeries>
            <c15:filteredBar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'Sheet1 - FInance'!$I$5:$I$6</c15:sqref>
                        </c15:formulaRef>
                      </c:ext>
                    </c:extLst>
                    <c:strCache>
                      <c:ptCount val="2"/>
                      <c:pt idx="0">
                        <c:v>2023</c:v>
                      </c:pt>
                      <c:pt idx="1">
                        <c:v>101-32590</c:v>
                      </c:pt>
                    </c:strCache>
                  </c:strRef>
                </c:tx>
                <c:spPr>
                  <a:gradFill rotWithShape="1">
                    <a:gsLst>
                      <a:gs pos="0">
                        <a:schemeClr val="accent2">
                          <a:lumMod val="60000"/>
                          <a:satMod val="103000"/>
                          <a:lumMod val="102000"/>
                          <a:tint val="94000"/>
                        </a:schemeClr>
                      </a:gs>
                      <a:gs pos="50000">
                        <a:schemeClr val="accent2">
                          <a:lumMod val="60000"/>
                          <a:satMod val="110000"/>
                          <a:lumMod val="100000"/>
                          <a:shade val="100000"/>
                        </a:schemeClr>
                      </a:gs>
                      <a:gs pos="100000">
                        <a:schemeClr val="accent2">
                          <a:lumMod val="60000"/>
                          <a:lumMod val="99000"/>
                          <a:satMod val="120000"/>
                          <a:shade val="78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'Sheet1 - FInance'!$A$7:$A$19</c15:sqref>
                        </c15:formulaRef>
                      </c:ext>
                    </c:extLst>
                    <c:strCache>
                      <c:ptCount val="13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</c:v>
                      </c:pt>
                      <c:pt idx="4">
                        <c:v>May</c:v>
                      </c:pt>
                      <c:pt idx="5">
                        <c:v>Jun</c:v>
                      </c:pt>
                      <c:pt idx="6">
                        <c:v>Jul</c:v>
                      </c:pt>
                      <c:pt idx="7">
                        <c:v>Aug</c:v>
                      </c:pt>
                      <c:pt idx="8">
                        <c:v>Sep</c:v>
                      </c:pt>
                      <c:pt idx="9">
                        <c:v>Oct</c:v>
                      </c:pt>
                      <c:pt idx="10">
                        <c:v>Nov</c:v>
                      </c:pt>
                      <c:pt idx="11">
                        <c:v>Dec</c:v>
                      </c:pt>
                      <c:pt idx="12">
                        <c:v>Total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'Sheet1 - FInance'!$I$7:$I$19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3"/>
                      <c:pt idx="0">
                        <c:v>2427.08</c:v>
                      </c:pt>
                      <c:pt idx="1">
                        <c:v>4074.59</c:v>
                      </c:pt>
                      <c:pt idx="2">
                        <c:v>15999.999999999998</c:v>
                      </c:pt>
                      <c:pt idx="3">
                        <c:v>6297.880000000001</c:v>
                      </c:pt>
                      <c:pt idx="4">
                        <c:v>5166.0099999999984</c:v>
                      </c:pt>
                      <c:pt idx="5">
                        <c:v>1123.4000000000015</c:v>
                      </c:pt>
                      <c:pt idx="6">
                        <c:v>2515.3499999999985</c:v>
                      </c:pt>
                      <c:pt idx="7">
                        <c:v>4303.4100000000035</c:v>
                      </c:pt>
                      <c:pt idx="8">
                        <c:v>2982.8099999999977</c:v>
                      </c:pt>
                      <c:pt idx="9">
                        <c:v>3102.8899999999994</c:v>
                      </c:pt>
                      <c:pt idx="10">
                        <c:v>2651.760000000002</c:v>
                      </c:pt>
                      <c:pt idx="11">
                        <c:v>4329.4400000000023</c:v>
                      </c:pt>
                      <c:pt idx="12">
                        <c:v>54974.62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7863-4F9D-AED2-324ED26C8BBE}"/>
                  </c:ext>
                </c:extLst>
              </c15:ser>
            </c15:filteredBarSeries>
            <c15:filteredBarSeries>
              <c15:ser>
                <c:idx val="9"/>
                <c:order val="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'Sheet1 - FInance'!$K$5:$K$6</c15:sqref>
                        </c15:formulaRef>
                      </c:ext>
                    </c:extLst>
                    <c:strCache>
                      <c:ptCount val="2"/>
                      <c:pt idx="0">
                        <c:v>2023</c:v>
                      </c:pt>
                      <c:pt idx="1">
                        <c:v>YTD</c:v>
                      </c:pt>
                    </c:strCache>
                  </c:strRef>
                </c:tx>
                <c:spPr>
                  <a:gradFill rotWithShape="1">
                    <a:gsLst>
                      <a:gs pos="0">
                        <a:schemeClr val="accent4">
                          <a:lumMod val="60000"/>
                          <a:satMod val="103000"/>
                          <a:lumMod val="102000"/>
                          <a:tint val="94000"/>
                        </a:schemeClr>
                      </a:gs>
                      <a:gs pos="50000">
                        <a:schemeClr val="accent4">
                          <a:lumMod val="60000"/>
                          <a:satMod val="110000"/>
                          <a:lumMod val="100000"/>
                          <a:shade val="100000"/>
                        </a:schemeClr>
                      </a:gs>
                      <a:gs pos="100000">
                        <a:schemeClr val="accent4">
                          <a:lumMod val="60000"/>
                          <a:lumMod val="99000"/>
                          <a:satMod val="120000"/>
                          <a:shade val="78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'Sheet1 - FInance'!$A$7:$A$19</c15:sqref>
                        </c15:formulaRef>
                      </c:ext>
                    </c:extLst>
                    <c:strCache>
                      <c:ptCount val="13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</c:v>
                      </c:pt>
                      <c:pt idx="4">
                        <c:v>May</c:v>
                      </c:pt>
                      <c:pt idx="5">
                        <c:v>Jun</c:v>
                      </c:pt>
                      <c:pt idx="6">
                        <c:v>Jul</c:v>
                      </c:pt>
                      <c:pt idx="7">
                        <c:v>Aug</c:v>
                      </c:pt>
                      <c:pt idx="8">
                        <c:v>Sep</c:v>
                      </c:pt>
                      <c:pt idx="9">
                        <c:v>Oct</c:v>
                      </c:pt>
                      <c:pt idx="10">
                        <c:v>Nov</c:v>
                      </c:pt>
                      <c:pt idx="11">
                        <c:v>Dec</c:v>
                      </c:pt>
                      <c:pt idx="12">
                        <c:v>Total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'Sheet1 - FInance'!$K$7:$K$19</c15:sqref>
                        </c15:formulaRef>
                      </c:ext>
                    </c:extLst>
                    <c:numCache>
                      <c:formatCode>General</c:formatCode>
                      <c:ptCount val="13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C-7863-4F9D-AED2-324ED26C8BBE}"/>
                  </c:ext>
                </c:extLst>
              </c15:ser>
            </c15:filteredBarSeries>
            <c15:filteredBarSeries>
              <c15:ser>
                <c:idx val="10"/>
                <c:order val="10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'Sheet1 - FInance'!$L$5:$L$6</c15:sqref>
                        </c15:formulaRef>
                      </c:ext>
                    </c:extLst>
                    <c:strCache>
                      <c:ptCount val="2"/>
                      <c:pt idx="0">
                        <c:v>2024</c:v>
                      </c:pt>
                      <c:pt idx="1">
                        <c:v>101-32510</c:v>
                      </c:pt>
                    </c:strCache>
                  </c:strRef>
                </c:tx>
                <c:spPr>
                  <a:gradFill rotWithShape="1">
                    <a:gsLst>
                      <a:gs pos="0">
                        <a:schemeClr val="accent5">
                          <a:lumMod val="60000"/>
                          <a:satMod val="103000"/>
                          <a:lumMod val="102000"/>
                          <a:tint val="94000"/>
                        </a:schemeClr>
                      </a:gs>
                      <a:gs pos="50000">
                        <a:schemeClr val="accent5">
                          <a:lumMod val="60000"/>
                          <a:satMod val="110000"/>
                          <a:lumMod val="100000"/>
                          <a:shade val="100000"/>
                        </a:schemeClr>
                      </a:gs>
                      <a:gs pos="100000">
                        <a:schemeClr val="accent5">
                          <a:lumMod val="60000"/>
                          <a:lumMod val="99000"/>
                          <a:satMod val="120000"/>
                          <a:shade val="78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'Sheet1 - FInance'!$A$7:$A$19</c15:sqref>
                        </c15:formulaRef>
                      </c:ext>
                    </c:extLst>
                    <c:strCache>
                      <c:ptCount val="13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</c:v>
                      </c:pt>
                      <c:pt idx="4">
                        <c:v>May</c:v>
                      </c:pt>
                      <c:pt idx="5">
                        <c:v>Jun</c:v>
                      </c:pt>
                      <c:pt idx="6">
                        <c:v>Jul</c:v>
                      </c:pt>
                      <c:pt idx="7">
                        <c:v>Aug</c:v>
                      </c:pt>
                      <c:pt idx="8">
                        <c:v>Sep</c:v>
                      </c:pt>
                      <c:pt idx="9">
                        <c:v>Oct</c:v>
                      </c:pt>
                      <c:pt idx="10">
                        <c:v>Nov</c:v>
                      </c:pt>
                      <c:pt idx="11">
                        <c:v>Dec</c:v>
                      </c:pt>
                      <c:pt idx="12">
                        <c:v>Total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'Sheet1 - FInance'!$L$7:$L$19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3"/>
                      <c:pt idx="0">
                        <c:v>34369.22</c:v>
                      </c:pt>
                      <c:pt idx="1">
                        <c:v>23070.15</c:v>
                      </c:pt>
                      <c:pt idx="2">
                        <c:v>22697.27</c:v>
                      </c:pt>
                      <c:pt idx="3">
                        <c:v>33678.75</c:v>
                      </c:pt>
                      <c:pt idx="4">
                        <c:v>91287.35</c:v>
                      </c:pt>
                      <c:pt idx="5">
                        <c:v>73993.72</c:v>
                      </c:pt>
                      <c:pt idx="6">
                        <c:v>29327.919999999998</c:v>
                      </c:pt>
                      <c:pt idx="7">
                        <c:v>51473.74</c:v>
                      </c:pt>
                      <c:pt idx="8">
                        <c:v>38012.969999999994</c:v>
                      </c:pt>
                      <c:pt idx="12">
                        <c:v>397911.08999999991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D-7863-4F9D-AED2-324ED26C8BBE}"/>
                  </c:ext>
                </c:extLst>
              </c15:ser>
            </c15:filteredBarSeries>
            <c15:filteredBarSeries>
              <c15:ser>
                <c:idx val="11"/>
                <c:order val="1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'Sheet1 - FInance'!$M$5:$M$6</c15:sqref>
                        </c15:formulaRef>
                      </c:ext>
                    </c:extLst>
                    <c:strCache>
                      <c:ptCount val="2"/>
                      <c:pt idx="0">
                        <c:v>2024</c:v>
                      </c:pt>
                      <c:pt idx="1">
                        <c:v>101-32530</c:v>
                      </c:pt>
                    </c:strCache>
                  </c:strRef>
                </c:tx>
                <c:spPr>
                  <a:gradFill rotWithShape="1">
                    <a:gsLst>
                      <a:gs pos="0">
                        <a:schemeClr val="accent6">
                          <a:lumMod val="60000"/>
                          <a:satMod val="103000"/>
                          <a:lumMod val="102000"/>
                          <a:tint val="94000"/>
                        </a:schemeClr>
                      </a:gs>
                      <a:gs pos="50000">
                        <a:schemeClr val="accent6">
                          <a:lumMod val="60000"/>
                          <a:satMod val="110000"/>
                          <a:lumMod val="100000"/>
                          <a:shade val="100000"/>
                        </a:schemeClr>
                      </a:gs>
                      <a:gs pos="100000">
                        <a:schemeClr val="accent6">
                          <a:lumMod val="60000"/>
                          <a:lumMod val="99000"/>
                          <a:satMod val="120000"/>
                          <a:shade val="78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'Sheet1 - FInance'!$A$7:$A$19</c15:sqref>
                        </c15:formulaRef>
                      </c:ext>
                    </c:extLst>
                    <c:strCache>
                      <c:ptCount val="13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</c:v>
                      </c:pt>
                      <c:pt idx="4">
                        <c:v>May</c:v>
                      </c:pt>
                      <c:pt idx="5">
                        <c:v>Jun</c:v>
                      </c:pt>
                      <c:pt idx="6">
                        <c:v>Jul</c:v>
                      </c:pt>
                      <c:pt idx="7">
                        <c:v>Aug</c:v>
                      </c:pt>
                      <c:pt idx="8">
                        <c:v>Sep</c:v>
                      </c:pt>
                      <c:pt idx="9">
                        <c:v>Oct</c:v>
                      </c:pt>
                      <c:pt idx="10">
                        <c:v>Nov</c:v>
                      </c:pt>
                      <c:pt idx="11">
                        <c:v>Dec</c:v>
                      </c:pt>
                      <c:pt idx="12">
                        <c:v>Total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'Sheet1 - FInance'!$M$7:$M$19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3"/>
                      <c:pt idx="0">
                        <c:v>6266.61</c:v>
                      </c:pt>
                      <c:pt idx="1">
                        <c:v>5898.23</c:v>
                      </c:pt>
                      <c:pt idx="2">
                        <c:v>6183.58</c:v>
                      </c:pt>
                      <c:pt idx="3">
                        <c:v>12500.3</c:v>
                      </c:pt>
                      <c:pt idx="4">
                        <c:v>7991.94</c:v>
                      </c:pt>
                      <c:pt idx="5">
                        <c:v>15638.35</c:v>
                      </c:pt>
                      <c:pt idx="6">
                        <c:v>6869.26</c:v>
                      </c:pt>
                      <c:pt idx="7">
                        <c:v>3815.44</c:v>
                      </c:pt>
                      <c:pt idx="8">
                        <c:v>5957.77</c:v>
                      </c:pt>
                      <c:pt idx="12">
                        <c:v>71121.48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E-7863-4F9D-AED2-324ED26C8BBE}"/>
                  </c:ext>
                </c:extLst>
              </c15:ser>
            </c15:filteredBarSeries>
            <c15:filteredBarSeries>
              <c15:ser>
                <c:idx val="12"/>
                <c:order val="1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'Sheet1 - FInance'!$N$5:$N$6</c15:sqref>
                        </c15:formulaRef>
                      </c:ext>
                    </c:extLst>
                    <c:strCache>
                      <c:ptCount val="2"/>
                      <c:pt idx="0">
                        <c:v>2024</c:v>
                      </c:pt>
                      <c:pt idx="1">
                        <c:v>101-32590</c:v>
                      </c:pt>
                    </c:strCache>
                  </c:strRef>
                </c:tx>
                <c:spPr>
                  <a:gradFill rotWithShape="1">
                    <a:gsLst>
                      <a:gs pos="0">
                        <a:schemeClr val="accent1">
                          <a:lumMod val="80000"/>
                          <a:lumOff val="20000"/>
                          <a:satMod val="103000"/>
                          <a:lumMod val="102000"/>
                          <a:tint val="94000"/>
                        </a:schemeClr>
                      </a:gs>
                      <a:gs pos="50000">
                        <a:schemeClr val="accent1">
                          <a:lumMod val="80000"/>
                          <a:lumOff val="20000"/>
                          <a:satMod val="110000"/>
                          <a:lumMod val="100000"/>
                          <a:shade val="100000"/>
                        </a:schemeClr>
                      </a:gs>
                      <a:gs pos="100000">
                        <a:schemeClr val="accent1">
                          <a:lumMod val="80000"/>
                          <a:lumOff val="20000"/>
                          <a:lumMod val="99000"/>
                          <a:satMod val="120000"/>
                          <a:shade val="78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'Sheet1 - FInance'!$A$7:$A$19</c15:sqref>
                        </c15:formulaRef>
                      </c:ext>
                    </c:extLst>
                    <c:strCache>
                      <c:ptCount val="13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</c:v>
                      </c:pt>
                      <c:pt idx="4">
                        <c:v>May</c:v>
                      </c:pt>
                      <c:pt idx="5">
                        <c:v>Jun</c:v>
                      </c:pt>
                      <c:pt idx="6">
                        <c:v>Jul</c:v>
                      </c:pt>
                      <c:pt idx="7">
                        <c:v>Aug</c:v>
                      </c:pt>
                      <c:pt idx="8">
                        <c:v>Sep</c:v>
                      </c:pt>
                      <c:pt idx="9">
                        <c:v>Oct</c:v>
                      </c:pt>
                      <c:pt idx="10">
                        <c:v>Nov</c:v>
                      </c:pt>
                      <c:pt idx="11">
                        <c:v>Dec</c:v>
                      </c:pt>
                      <c:pt idx="12">
                        <c:v>Total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'Sheet1 - FInance'!$N$7:$N$19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3"/>
                      <c:pt idx="0">
                        <c:v>3397.86</c:v>
                      </c:pt>
                      <c:pt idx="1">
                        <c:v>1981.25</c:v>
                      </c:pt>
                      <c:pt idx="2">
                        <c:v>2764.02</c:v>
                      </c:pt>
                      <c:pt idx="3">
                        <c:v>3078.13</c:v>
                      </c:pt>
                      <c:pt idx="4">
                        <c:v>4887.18</c:v>
                      </c:pt>
                      <c:pt idx="5">
                        <c:v>3855.12</c:v>
                      </c:pt>
                      <c:pt idx="6">
                        <c:v>3002</c:v>
                      </c:pt>
                      <c:pt idx="7">
                        <c:v>3095.34</c:v>
                      </c:pt>
                      <c:pt idx="8">
                        <c:v>2232.36</c:v>
                      </c:pt>
                      <c:pt idx="12">
                        <c:v>28293.260000000002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F-7863-4F9D-AED2-324ED26C8BBE}"/>
                  </c:ext>
                </c:extLst>
              </c15:ser>
            </c15:filteredBarSeries>
          </c:ext>
        </c:extLst>
      </c:barChart>
      <c:catAx>
        <c:axId val="407414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410704"/>
        <c:crosses val="autoZero"/>
        <c:auto val="1"/>
        <c:lblAlgn val="ctr"/>
        <c:lblOffset val="100"/>
        <c:noMultiLvlLbl val="0"/>
      </c:catAx>
      <c:valAx>
        <c:axId val="407410704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41462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6350" cap="flat" cmpd="sng" algn="ctr">
            <a:solidFill>
              <a:schemeClr val="accent3"/>
            </a:solidFill>
            <a:prstDash val="solid"/>
            <a:miter lim="800000"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Maturity %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'By Broker'!$Q$59</c:f>
              <c:strCache>
                <c:ptCount val="1"/>
                <c:pt idx="0">
                  <c:v>% of Holding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'By Broker'!$O$60:$O$68</c:f>
              <c:numCache>
                <c:formatCode>General</c:formatCode>
                <c:ptCount val="9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  <c:pt idx="5">
                  <c:v>2029</c:v>
                </c:pt>
                <c:pt idx="6">
                  <c:v>2030</c:v>
                </c:pt>
                <c:pt idx="7">
                  <c:v>2031</c:v>
                </c:pt>
                <c:pt idx="8">
                  <c:v>2032</c:v>
                </c:pt>
              </c:numCache>
            </c:numRef>
          </c:cat>
          <c:val>
            <c:numRef>
              <c:f>'By Broker'!$Q$60:$Q$68</c:f>
              <c:numCache>
                <c:formatCode>0%</c:formatCode>
                <c:ptCount val="9"/>
                <c:pt idx="0">
                  <c:v>7.9504839631523688E-2</c:v>
                </c:pt>
                <c:pt idx="1">
                  <c:v>0.26828818711036406</c:v>
                </c:pt>
                <c:pt idx="2">
                  <c:v>0.43180444131187068</c:v>
                </c:pt>
                <c:pt idx="3">
                  <c:v>7.9423546339466911E-2</c:v>
                </c:pt>
                <c:pt idx="4">
                  <c:v>4.0158886276045705E-2</c:v>
                </c:pt>
                <c:pt idx="5">
                  <c:v>5.9831862953784697E-2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F3-4862-9BA4-7559FBEB41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50610624"/>
        <c:axId val="1750608960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'By Broker'!$P$59</c15:sqref>
                        </c15:formulaRef>
                      </c:ext>
                    </c:extLst>
                    <c:strCache>
                      <c:ptCount val="1"/>
                      <c:pt idx="0">
                        <c:v>Amount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'By Broker'!$O$60:$O$68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2024</c:v>
                      </c:pt>
                      <c:pt idx="1">
                        <c:v>2025</c:v>
                      </c:pt>
                      <c:pt idx="2">
                        <c:v>2026</c:v>
                      </c:pt>
                      <c:pt idx="3">
                        <c:v>2027</c:v>
                      </c:pt>
                      <c:pt idx="4">
                        <c:v>2028</c:v>
                      </c:pt>
                      <c:pt idx="5">
                        <c:v>2029</c:v>
                      </c:pt>
                      <c:pt idx="6">
                        <c:v>2030</c:v>
                      </c:pt>
                      <c:pt idx="7">
                        <c:v>2031</c:v>
                      </c:pt>
                      <c:pt idx="8">
                        <c:v>2032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'By Broker'!$P$60:$P$68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9"/>
                      <c:pt idx="0">
                        <c:v>978000</c:v>
                      </c:pt>
                      <c:pt idx="1">
                        <c:v>3300250</c:v>
                      </c:pt>
                      <c:pt idx="2">
                        <c:v>5311686</c:v>
                      </c:pt>
                      <c:pt idx="3">
                        <c:v>977000</c:v>
                      </c:pt>
                      <c:pt idx="4">
                        <c:v>494000</c:v>
                      </c:pt>
                      <c:pt idx="5">
                        <c:v>736000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DBF3-4862-9BA4-7559FBEB410C}"/>
                  </c:ext>
                </c:extLst>
              </c15:ser>
            </c15:filteredBarSeries>
          </c:ext>
        </c:extLst>
      </c:barChart>
      <c:catAx>
        <c:axId val="1750610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0608960"/>
        <c:crosses val="autoZero"/>
        <c:auto val="1"/>
        <c:lblAlgn val="ctr"/>
        <c:lblOffset val="100"/>
        <c:noMultiLvlLbl val="0"/>
      </c:catAx>
      <c:valAx>
        <c:axId val="1750608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0610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0.3901</cdr:x>
      <cdr:y>0.04175</cdr:y>
    </cdr:from>
    <cdr:to>
      <cdr:x>0.61836</cdr:x>
      <cdr:y>0.07698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424073" y="262759"/>
          <a:ext cx="2003534" cy="2217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0.01693</cdr:x>
      <cdr:y>0</cdr:y>
    </cdr:from>
    <cdr:to>
      <cdr:x>0.14863</cdr:x>
      <cdr:y>0.08201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5725" y="0"/>
          <a:ext cx="666737" cy="2714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</cdr:x>
      <cdr:y>0.04316</cdr:y>
    </cdr:from>
    <cdr:to>
      <cdr:x>0.18062</cdr:x>
      <cdr:y>0.13093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0" y="142867"/>
          <a:ext cx="914395" cy="2905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0.01693</cdr:x>
      <cdr:y>0</cdr:y>
    </cdr:from>
    <cdr:to>
      <cdr:x>0.14863</cdr:x>
      <cdr:y>0.08201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5725" y="0"/>
          <a:ext cx="666737" cy="2714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</cdr:x>
      <cdr:y>0.04316</cdr:y>
    </cdr:from>
    <cdr:to>
      <cdr:x>0.18062</cdr:x>
      <cdr:y>0.13093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0" y="142867"/>
          <a:ext cx="914395" cy="2905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F5691-32A3-4DB2-A0DE-8B8270FB515D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2D833DF-696E-41E1-8B6D-7B436F178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755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F5691-32A3-4DB2-A0DE-8B8270FB515D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833DF-696E-41E1-8B6D-7B436F178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760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F5691-32A3-4DB2-A0DE-8B8270FB515D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2D833DF-696E-41E1-8B6D-7B436F178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071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F5691-32A3-4DB2-A0DE-8B8270FB515D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2D833DF-696E-41E1-8B6D-7B436F178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747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F5691-32A3-4DB2-A0DE-8B8270FB515D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2D833DF-696E-41E1-8B6D-7B436F178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028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F5691-32A3-4DB2-A0DE-8B8270FB515D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833DF-696E-41E1-8B6D-7B436F178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582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F5691-32A3-4DB2-A0DE-8B8270FB515D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833DF-696E-41E1-8B6D-7B436F178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562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F5691-32A3-4DB2-A0DE-8B8270FB515D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833DF-696E-41E1-8B6D-7B436F178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16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F5691-32A3-4DB2-A0DE-8B8270FB515D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2D833DF-696E-41E1-8B6D-7B436F178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891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F5691-32A3-4DB2-A0DE-8B8270FB515D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2D833DF-696E-41E1-8B6D-7B436F178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128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F5691-32A3-4DB2-A0DE-8B8270FB515D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2D833DF-696E-41E1-8B6D-7B436F17822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31568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F5691-32A3-4DB2-A0DE-8B8270FB515D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2D833DF-696E-41E1-8B6D-7B436F178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6848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F5691-32A3-4DB2-A0DE-8B8270FB515D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2D833DF-696E-41E1-8B6D-7B436F178222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347082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F5691-32A3-4DB2-A0DE-8B8270FB515D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2D833DF-696E-41E1-8B6D-7B436F178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8176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F5691-32A3-4DB2-A0DE-8B8270FB515D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833DF-696E-41E1-8B6D-7B436F178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9931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F5691-32A3-4DB2-A0DE-8B8270FB515D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833DF-696E-41E1-8B6D-7B436F178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924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EF5691-32A3-4DB2-A0DE-8B8270FB515D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2D833DF-696E-41E1-8B6D-7B436F178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344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761" r:id="rId12"/>
    <p:sldLayoutId id="2147483762" r:id="rId13"/>
    <p:sldLayoutId id="2147483763" r:id="rId14"/>
    <p:sldLayoutId id="2147483764" r:id="rId15"/>
    <p:sldLayoutId id="214748376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chart" Target="../charts/chart4.xml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8CF2F-09F9-4762-AC30-53F09C8A65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90333" y="1840409"/>
            <a:ext cx="8448145" cy="3177181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City of Orono</a:t>
            </a:r>
            <a:b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</a:t>
            </a:r>
            <a:r>
              <a:rPr lang="en-US" sz="5400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Quarter 2024</a:t>
            </a:r>
            <a:br>
              <a:rPr lang="en-US" sz="5400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en-US" sz="5400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Financial Update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870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EC88C-2CE5-413C-BFB2-79F49D8C3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City of Orono</a:t>
            </a:r>
            <a:br>
              <a:rPr lang="en-US" dirty="0"/>
            </a:br>
            <a:r>
              <a:rPr lang="en-US" dirty="0"/>
              <a:t>General Fund Revenue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B2E26E54-9E80-4B21-9C44-71814621B8E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9545760"/>
              </p:ext>
            </p:extLst>
          </p:nvPr>
        </p:nvGraphicFramePr>
        <p:xfrm>
          <a:off x="2059536" y="2460396"/>
          <a:ext cx="10047006" cy="28796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" name="Worksheet" r:id="rId3" imgW="9039104" imgH="2590732" progId="Excel.Sheet.12">
                  <p:embed/>
                </p:oleObj>
              </mc:Choice>
              <mc:Fallback>
                <p:oleObj name="Worksheet" r:id="rId3" imgW="9039104" imgH="259073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59536" y="2460396"/>
                        <a:ext cx="10047006" cy="28796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89081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DE094-95B1-402C-B6A2-0892F2CB8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City of Orono</a:t>
            </a:r>
            <a:br>
              <a:rPr lang="en-US" dirty="0"/>
            </a:br>
            <a:r>
              <a:rPr lang="en-US" dirty="0"/>
              <a:t>General Fund Revenue Comparison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0000000-0008-0000-01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6827503"/>
              </p:ext>
            </p:extLst>
          </p:nvPr>
        </p:nvGraphicFramePr>
        <p:xfrm>
          <a:off x="2321960" y="1633592"/>
          <a:ext cx="9709077" cy="5075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04014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BA31B-8875-47A2-9339-F5A97EE79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City of Orono</a:t>
            </a:r>
            <a:br>
              <a:rPr lang="en-US" dirty="0"/>
            </a:br>
            <a:r>
              <a:rPr lang="en-US" dirty="0"/>
              <a:t>Building Permit Revenue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C5E0D7AF-E021-4CFE-A388-3D40CFA81B5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5200737"/>
              </p:ext>
            </p:extLst>
          </p:nvPr>
        </p:nvGraphicFramePr>
        <p:xfrm>
          <a:off x="2655362" y="1034905"/>
          <a:ext cx="8786812" cy="58230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59175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BEF06-412F-455C-B2F3-C7B657B35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City of Orono</a:t>
            </a:r>
            <a:br>
              <a:rPr lang="en-US" dirty="0"/>
            </a:br>
            <a:r>
              <a:rPr lang="en-US" dirty="0"/>
              <a:t>Building Permit Revenue with YTD</a:t>
            </a: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A5CC15C7-1C17-4AE0-82B2-FD26A5247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2674400"/>
              </p:ext>
            </p:extLst>
          </p:nvPr>
        </p:nvGraphicFramePr>
        <p:xfrm>
          <a:off x="2442925" y="1136073"/>
          <a:ext cx="9211685" cy="58230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34BD992-EEC9-4F33-BC6B-95F81D701C19}"/>
              </a:ext>
            </a:extLst>
          </p:cNvPr>
          <p:cNvCxnSpPr/>
          <p:nvPr/>
        </p:nvCxnSpPr>
        <p:spPr>
          <a:xfrm>
            <a:off x="3602182" y="3509818"/>
            <a:ext cx="7902430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1D0CE29-D0C7-468B-BAE4-D232865ECE86}"/>
              </a:ext>
            </a:extLst>
          </p:cNvPr>
          <p:cNvSpPr txBox="1"/>
          <p:nvPr/>
        </p:nvSpPr>
        <p:spPr>
          <a:xfrm>
            <a:off x="6883930" y="3262806"/>
            <a:ext cx="15456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Budget = $565,000</a:t>
            </a:r>
          </a:p>
        </p:txBody>
      </p:sp>
    </p:spTree>
    <p:extLst>
      <p:ext uri="{BB962C8B-B14F-4D97-AF65-F5344CB8AC3E}">
        <p14:creationId xmlns:p14="http://schemas.microsoft.com/office/powerpoint/2010/main" val="2246084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B6356-2ADC-4E6C-B32B-22EF82765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City of Orono</a:t>
            </a:r>
            <a:br>
              <a:rPr lang="en-US" dirty="0"/>
            </a:br>
            <a:r>
              <a:rPr lang="en-US" dirty="0"/>
              <a:t>General Fund Expenditures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BB402CBB-185B-442F-A187-B126165F394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5930836"/>
              </p:ext>
            </p:extLst>
          </p:nvPr>
        </p:nvGraphicFramePr>
        <p:xfrm>
          <a:off x="2333893" y="1905000"/>
          <a:ext cx="9429750" cy="487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4" name="Worksheet" r:id="rId3" imgW="9429840" imgH="4876973" progId="Excel.Sheet.12">
                  <p:embed/>
                </p:oleObj>
              </mc:Choice>
              <mc:Fallback>
                <p:oleObj name="Worksheet" r:id="rId3" imgW="9429840" imgH="487697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33893" y="1905000"/>
                        <a:ext cx="9429750" cy="4876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93431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7A88D-5852-4BBD-B768-9512F3F4A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New Investments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8E4488F4-8084-478E-B5BA-5492C61D33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8462311"/>
              </p:ext>
            </p:extLst>
          </p:nvPr>
        </p:nvGraphicFramePr>
        <p:xfrm>
          <a:off x="3232439" y="1819564"/>
          <a:ext cx="8162402" cy="11438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" name="Worksheet" r:id="rId3" imgW="5505602" imgH="771525" progId="Excel.Sheet.12">
                  <p:embed/>
                </p:oleObj>
              </mc:Choice>
              <mc:Fallback>
                <p:oleObj name="Worksheet" r:id="rId3" imgW="5505602" imgH="77152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32439" y="1819564"/>
                        <a:ext cx="8162402" cy="11438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247536B2-9CBA-45A4-9AC8-511F124449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7807142"/>
              </p:ext>
            </p:extLst>
          </p:nvPr>
        </p:nvGraphicFramePr>
        <p:xfrm>
          <a:off x="4355955" y="3429000"/>
          <a:ext cx="481012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157174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21E74-BAB1-478E-AA27-490D9363E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2024 Interest Earned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CE12F856-1D49-4C3B-A476-B0B098AE5DB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4732232"/>
              </p:ext>
            </p:extLst>
          </p:nvPr>
        </p:nvGraphicFramePr>
        <p:xfrm>
          <a:off x="4923579" y="2334797"/>
          <a:ext cx="4094269" cy="29465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7" name="Worksheet" r:id="rId3" imgW="2276520" imgH="1638266" progId="Excel.Sheet.12">
                  <p:embed/>
                </p:oleObj>
              </mc:Choice>
              <mc:Fallback>
                <p:oleObj name="Worksheet" r:id="rId3" imgW="2276520" imgH="163826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23579" y="2334797"/>
                        <a:ext cx="4094269" cy="29465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2127418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1176</TotalTime>
  <Words>63</Words>
  <Application>Microsoft Office PowerPoint</Application>
  <PresentationFormat>Widescreen</PresentationFormat>
  <Paragraphs>11</Paragraphs>
  <Slides>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Century Gothic</vt:lpstr>
      <vt:lpstr>Wingdings 3</vt:lpstr>
      <vt:lpstr>Wisp</vt:lpstr>
      <vt:lpstr>Worksheet</vt:lpstr>
      <vt:lpstr>Microsoft Excel Worksheet</vt:lpstr>
      <vt:lpstr>City of Orono 3rd Quarter 2024 Financial Update </vt:lpstr>
      <vt:lpstr>City of Orono General Fund Revenue</vt:lpstr>
      <vt:lpstr>City of Orono General Fund Revenue Comparison</vt:lpstr>
      <vt:lpstr>City of Orono Building Permit Revenue</vt:lpstr>
      <vt:lpstr>City of Orono Building Permit Revenue with YTD</vt:lpstr>
      <vt:lpstr>City of Orono General Fund Expenditures</vt:lpstr>
      <vt:lpstr>New Investments</vt:lpstr>
      <vt:lpstr>2024 Interest Earned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City of Orono 4th Quarter 2024 Financial Update</dc:title>
  <dc:creator>Maggie Jin</dc:creator>
  <cp:lastModifiedBy>Maggie Jin</cp:lastModifiedBy>
  <cp:revision>30</cp:revision>
  <dcterms:created xsi:type="dcterms:W3CDTF">2024-02-08T22:29:45Z</dcterms:created>
  <dcterms:modified xsi:type="dcterms:W3CDTF">2024-10-28T19:59:11Z</dcterms:modified>
</cp:coreProperties>
</file>