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7" r:id="rId2"/>
    <p:sldId id="408" r:id="rId3"/>
    <p:sldId id="398" r:id="rId4"/>
    <p:sldId id="399" r:id="rId5"/>
    <p:sldId id="381" r:id="rId6"/>
    <p:sldId id="379" r:id="rId7"/>
    <p:sldId id="377" r:id="rId8"/>
    <p:sldId id="409" r:id="rId9"/>
    <p:sldId id="383" r:id="rId10"/>
    <p:sldId id="406" r:id="rId11"/>
    <p:sldId id="407" r:id="rId12"/>
    <p:sldId id="410" r:id="rId13"/>
    <p:sldId id="400" r:id="rId14"/>
    <p:sldId id="401" r:id="rId15"/>
    <p:sldId id="397" r:id="rId16"/>
    <p:sldId id="411" r:id="rId17"/>
    <p:sldId id="402" r:id="rId18"/>
    <p:sldId id="403" r:id="rId19"/>
    <p:sldId id="404" r:id="rId20"/>
    <p:sldId id="405"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6323" autoAdjust="0"/>
  </p:normalViewPr>
  <p:slideViewPr>
    <p:cSldViewPr snapToGrid="0">
      <p:cViewPr varScale="1">
        <p:scale>
          <a:sx n="109" d="100"/>
          <a:sy n="109" d="100"/>
        </p:scale>
        <p:origin x="165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588A83-1542-4B70-B1A4-63D7C9C8609C}" type="datetimeFigureOut">
              <a:rPr lang="en-US" smtClean="0"/>
              <a:t>10/28/2024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82CDA7-BE62-46C9-A86E-7F06321D14F7}" type="slidenum">
              <a:rPr lang="en-US" smtClean="0"/>
              <a:t>‹#›</a:t>
            </a:fld>
            <a:endParaRPr lang="en-US"/>
          </a:p>
        </p:txBody>
      </p:sp>
    </p:spTree>
    <p:extLst>
      <p:ext uri="{BB962C8B-B14F-4D97-AF65-F5344CB8AC3E}">
        <p14:creationId xmlns:p14="http://schemas.microsoft.com/office/powerpoint/2010/main" val="281130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Council member Dyvik reported that at the last Fire Advisory Board meeting, the Board had discussed inclusion of the utility/rescue truck on the CIP. They had communicated with the Board that it had been a need for a number of years, the vehicle had already been ordered, and they had asked if all three cities would participate in that purchase per the contract terms. Orono had indicated that they would participate if the City would commit to buying the vehicle back at the end of the contract. A motion was made by Dyvik, seconded by Miner, to communicate to the City of Orono that Long Lake would buy the utility/rescue truck outright at the end of the current fire services agreement/contract. Ayes: all. </a:t>
            </a:r>
          </a:p>
        </p:txBody>
      </p:sp>
      <p:sp>
        <p:nvSpPr>
          <p:cNvPr id="4" name="Slide Number Placeholder 3"/>
          <p:cNvSpPr>
            <a:spLocks noGrp="1"/>
          </p:cNvSpPr>
          <p:nvPr>
            <p:ph type="sldNum" sz="quarter" idx="5"/>
          </p:nvPr>
        </p:nvSpPr>
        <p:spPr/>
        <p:txBody>
          <a:bodyPr/>
          <a:lstStyle/>
          <a:p>
            <a:fld id="{0182CDA7-BE62-46C9-A86E-7F06321D14F7}" type="slidenum">
              <a:rPr lang="en-US" smtClean="0"/>
              <a:t>15</a:t>
            </a:fld>
            <a:endParaRPr lang="en-US"/>
          </a:p>
        </p:txBody>
      </p:sp>
    </p:spTree>
    <p:extLst>
      <p:ext uri="{BB962C8B-B14F-4D97-AF65-F5344CB8AC3E}">
        <p14:creationId xmlns:p14="http://schemas.microsoft.com/office/powerpoint/2010/main" val="2707036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Council member Dyvik reported that at the last Fire Advisory Board meeting, the Board had discussed inclusion of the utility/rescue truck on the CIP. They had communicated with the Board that it had been a need for a number of years, the vehicle had already been ordered, and they had asked if all three cities would participate in that purchase per the contract terms. Orono had indicated that they would participate if the City would commit to buying the vehicle back at the end of the contract. A motion was made by Dyvik, seconded by Miner, to communicate to the City of Orono that Long Lake would buy the utility/rescue truck outright at the end of the current fire services agreement/contract. Ayes: all. </a:t>
            </a:r>
          </a:p>
        </p:txBody>
      </p:sp>
      <p:sp>
        <p:nvSpPr>
          <p:cNvPr id="4" name="Slide Number Placeholder 3"/>
          <p:cNvSpPr>
            <a:spLocks noGrp="1"/>
          </p:cNvSpPr>
          <p:nvPr>
            <p:ph type="sldNum" sz="quarter" idx="5"/>
          </p:nvPr>
        </p:nvSpPr>
        <p:spPr/>
        <p:txBody>
          <a:bodyPr/>
          <a:lstStyle/>
          <a:p>
            <a:fld id="{0182CDA7-BE62-46C9-A86E-7F06321D14F7}" type="slidenum">
              <a:rPr lang="en-US" smtClean="0"/>
              <a:t>17</a:t>
            </a:fld>
            <a:endParaRPr lang="en-US"/>
          </a:p>
        </p:txBody>
      </p:sp>
    </p:spTree>
    <p:extLst>
      <p:ext uri="{BB962C8B-B14F-4D97-AF65-F5344CB8AC3E}">
        <p14:creationId xmlns:p14="http://schemas.microsoft.com/office/powerpoint/2010/main" val="3678644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Council member Dyvik reported that at the last Fire Advisory Board meeting, the Board had discussed inclusion of the utility/rescue truck on the CIP. They had communicated with the Board that it had been a need for a number of years, the vehicle had already been ordered, and they had asked if all three cities would participate in that purchase per the contract terms. Orono had indicated that they would participate if the City would commit to buying the vehicle back at the end of the contract. A motion was made by Dyvik, seconded by Miner, to communicate to the City of Orono that Long Lake would buy the utility/rescue truck outright at the end of the current fire services agreement/contract. Ayes: all. </a:t>
            </a:r>
          </a:p>
        </p:txBody>
      </p:sp>
      <p:sp>
        <p:nvSpPr>
          <p:cNvPr id="4" name="Slide Number Placeholder 3"/>
          <p:cNvSpPr>
            <a:spLocks noGrp="1"/>
          </p:cNvSpPr>
          <p:nvPr>
            <p:ph type="sldNum" sz="quarter" idx="5"/>
          </p:nvPr>
        </p:nvSpPr>
        <p:spPr/>
        <p:txBody>
          <a:bodyPr/>
          <a:lstStyle/>
          <a:p>
            <a:fld id="{0182CDA7-BE62-46C9-A86E-7F06321D14F7}" type="slidenum">
              <a:rPr lang="en-US" smtClean="0"/>
              <a:t>18</a:t>
            </a:fld>
            <a:endParaRPr lang="en-US"/>
          </a:p>
        </p:txBody>
      </p:sp>
    </p:spTree>
    <p:extLst>
      <p:ext uri="{BB962C8B-B14F-4D97-AF65-F5344CB8AC3E}">
        <p14:creationId xmlns:p14="http://schemas.microsoft.com/office/powerpoint/2010/main" val="4104776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Council member Dyvik reported that at the last Fire Advisory Board meeting, the Board had discussed inclusion of the utility/rescue truck on the CIP. They had communicated with the Board that it had been a need for a number of years, the vehicle had already been ordered, and they had asked if all three cities would participate in that purchase per the contract terms. Orono had indicated that they would participate if the City would commit to buying the vehicle back at the end of the contract. A motion was made by Dyvik, seconded by Miner, to communicate to the City of Orono that Long Lake would buy the utility/rescue truck outright at the end of the current fire services agreement/contract. Ayes: all. </a:t>
            </a:r>
          </a:p>
        </p:txBody>
      </p:sp>
      <p:sp>
        <p:nvSpPr>
          <p:cNvPr id="4" name="Slide Number Placeholder 3"/>
          <p:cNvSpPr>
            <a:spLocks noGrp="1"/>
          </p:cNvSpPr>
          <p:nvPr>
            <p:ph type="sldNum" sz="quarter" idx="5"/>
          </p:nvPr>
        </p:nvSpPr>
        <p:spPr/>
        <p:txBody>
          <a:bodyPr/>
          <a:lstStyle/>
          <a:p>
            <a:fld id="{0182CDA7-BE62-46C9-A86E-7F06321D14F7}" type="slidenum">
              <a:rPr lang="en-US" smtClean="0"/>
              <a:t>19</a:t>
            </a:fld>
            <a:endParaRPr lang="en-US"/>
          </a:p>
        </p:txBody>
      </p:sp>
    </p:spTree>
    <p:extLst>
      <p:ext uri="{BB962C8B-B14F-4D97-AF65-F5344CB8AC3E}">
        <p14:creationId xmlns:p14="http://schemas.microsoft.com/office/powerpoint/2010/main" val="1878797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Council member Dyvik reported that at the last Fire Advisory Board meeting, the Board had discussed inclusion of the utility/rescue truck on the CIP. They had communicated with the Board that it had been a need for a number of years, the vehicle had already been ordered, and they had asked if all three cities would participate in that purchase per the contract terms. Orono had indicated that they would participate if the City would commit to buying the vehicle back at the end of the contract. A motion was made by Dyvik, seconded by Miner, to communicate to the City of Orono that Long Lake would buy the utility/rescue truck outright at the end of the current fire services agreement/contract. Ayes: all. </a:t>
            </a:r>
          </a:p>
        </p:txBody>
      </p:sp>
      <p:sp>
        <p:nvSpPr>
          <p:cNvPr id="4" name="Slide Number Placeholder 3"/>
          <p:cNvSpPr>
            <a:spLocks noGrp="1"/>
          </p:cNvSpPr>
          <p:nvPr>
            <p:ph type="sldNum" sz="quarter" idx="5"/>
          </p:nvPr>
        </p:nvSpPr>
        <p:spPr/>
        <p:txBody>
          <a:bodyPr/>
          <a:lstStyle/>
          <a:p>
            <a:fld id="{0182CDA7-BE62-46C9-A86E-7F06321D14F7}" type="slidenum">
              <a:rPr lang="en-US" smtClean="0"/>
              <a:t>20</a:t>
            </a:fld>
            <a:endParaRPr lang="en-US"/>
          </a:p>
        </p:txBody>
      </p:sp>
    </p:spTree>
    <p:extLst>
      <p:ext uri="{BB962C8B-B14F-4D97-AF65-F5344CB8AC3E}">
        <p14:creationId xmlns:p14="http://schemas.microsoft.com/office/powerpoint/2010/main" val="892116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41C5D9-646C-4D64-A2F5-83BC19EE2EB3}" type="datetimeFigureOut">
              <a:rPr lang="en-US" smtClean="0"/>
              <a:t>10/28/2024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E01E4E-9043-4227-B07D-5E93C44F9BEB}" type="slidenum">
              <a:rPr lang="en-US" smtClean="0"/>
              <a:t>‹#›</a:t>
            </a:fld>
            <a:endParaRPr lang="en-US"/>
          </a:p>
        </p:txBody>
      </p:sp>
    </p:spTree>
    <p:extLst>
      <p:ext uri="{BB962C8B-B14F-4D97-AF65-F5344CB8AC3E}">
        <p14:creationId xmlns:p14="http://schemas.microsoft.com/office/powerpoint/2010/main" val="1955942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41C5D9-646C-4D64-A2F5-83BC19EE2EB3}" type="datetimeFigureOut">
              <a:rPr lang="en-US" smtClean="0"/>
              <a:t>10/28/2024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E01E4E-9043-4227-B07D-5E93C44F9BEB}" type="slidenum">
              <a:rPr lang="en-US" smtClean="0"/>
              <a:t>‹#›</a:t>
            </a:fld>
            <a:endParaRPr lang="en-US"/>
          </a:p>
        </p:txBody>
      </p:sp>
    </p:spTree>
    <p:extLst>
      <p:ext uri="{BB962C8B-B14F-4D97-AF65-F5344CB8AC3E}">
        <p14:creationId xmlns:p14="http://schemas.microsoft.com/office/powerpoint/2010/main" val="3185675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41C5D9-646C-4D64-A2F5-83BC19EE2EB3}" type="datetimeFigureOut">
              <a:rPr lang="en-US" smtClean="0"/>
              <a:t>10/28/2024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E01E4E-9043-4227-B07D-5E93C44F9BEB}" type="slidenum">
              <a:rPr lang="en-US" smtClean="0"/>
              <a:t>‹#›</a:t>
            </a:fld>
            <a:endParaRPr lang="en-US"/>
          </a:p>
        </p:txBody>
      </p:sp>
    </p:spTree>
    <p:extLst>
      <p:ext uri="{BB962C8B-B14F-4D97-AF65-F5344CB8AC3E}">
        <p14:creationId xmlns:p14="http://schemas.microsoft.com/office/powerpoint/2010/main" val="3188738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41C5D9-646C-4D64-A2F5-83BC19EE2EB3}" type="datetimeFigureOut">
              <a:rPr lang="en-US" smtClean="0"/>
              <a:t>10/28/2024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E01E4E-9043-4227-B07D-5E93C44F9BEB}" type="slidenum">
              <a:rPr lang="en-US" smtClean="0"/>
              <a:t>‹#›</a:t>
            </a:fld>
            <a:endParaRPr lang="en-US"/>
          </a:p>
        </p:txBody>
      </p:sp>
    </p:spTree>
    <p:extLst>
      <p:ext uri="{BB962C8B-B14F-4D97-AF65-F5344CB8AC3E}">
        <p14:creationId xmlns:p14="http://schemas.microsoft.com/office/powerpoint/2010/main" val="1330918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41C5D9-646C-4D64-A2F5-83BC19EE2EB3}" type="datetimeFigureOut">
              <a:rPr lang="en-US" smtClean="0"/>
              <a:t>10/28/2024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E01E4E-9043-4227-B07D-5E93C44F9BEB}" type="slidenum">
              <a:rPr lang="en-US" smtClean="0"/>
              <a:t>‹#›</a:t>
            </a:fld>
            <a:endParaRPr lang="en-US"/>
          </a:p>
        </p:txBody>
      </p:sp>
    </p:spTree>
    <p:extLst>
      <p:ext uri="{BB962C8B-B14F-4D97-AF65-F5344CB8AC3E}">
        <p14:creationId xmlns:p14="http://schemas.microsoft.com/office/powerpoint/2010/main" val="581949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41C5D9-646C-4D64-A2F5-83BC19EE2EB3}" type="datetimeFigureOut">
              <a:rPr lang="en-US" smtClean="0"/>
              <a:t>10/28/2024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E01E4E-9043-4227-B07D-5E93C44F9BEB}" type="slidenum">
              <a:rPr lang="en-US" smtClean="0"/>
              <a:t>‹#›</a:t>
            </a:fld>
            <a:endParaRPr lang="en-US"/>
          </a:p>
        </p:txBody>
      </p:sp>
    </p:spTree>
    <p:extLst>
      <p:ext uri="{BB962C8B-B14F-4D97-AF65-F5344CB8AC3E}">
        <p14:creationId xmlns:p14="http://schemas.microsoft.com/office/powerpoint/2010/main" val="473789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41C5D9-646C-4D64-A2F5-83BC19EE2EB3}" type="datetimeFigureOut">
              <a:rPr lang="en-US" smtClean="0"/>
              <a:t>10/28/2024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E01E4E-9043-4227-B07D-5E93C44F9BEB}" type="slidenum">
              <a:rPr lang="en-US" smtClean="0"/>
              <a:t>‹#›</a:t>
            </a:fld>
            <a:endParaRPr lang="en-US"/>
          </a:p>
        </p:txBody>
      </p:sp>
    </p:spTree>
    <p:extLst>
      <p:ext uri="{BB962C8B-B14F-4D97-AF65-F5344CB8AC3E}">
        <p14:creationId xmlns:p14="http://schemas.microsoft.com/office/powerpoint/2010/main" val="319121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41C5D9-646C-4D64-A2F5-83BC19EE2EB3}" type="datetimeFigureOut">
              <a:rPr lang="en-US" smtClean="0"/>
              <a:t>10/28/2024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E01E4E-9043-4227-B07D-5E93C44F9BEB}" type="slidenum">
              <a:rPr lang="en-US" smtClean="0"/>
              <a:t>‹#›</a:t>
            </a:fld>
            <a:endParaRPr lang="en-US"/>
          </a:p>
        </p:txBody>
      </p:sp>
    </p:spTree>
    <p:extLst>
      <p:ext uri="{BB962C8B-B14F-4D97-AF65-F5344CB8AC3E}">
        <p14:creationId xmlns:p14="http://schemas.microsoft.com/office/powerpoint/2010/main" val="3487066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41C5D9-646C-4D64-A2F5-83BC19EE2EB3}" type="datetimeFigureOut">
              <a:rPr lang="en-US" smtClean="0"/>
              <a:t>10/28/2024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E01E4E-9043-4227-B07D-5E93C44F9BEB}" type="slidenum">
              <a:rPr lang="en-US" smtClean="0"/>
              <a:t>‹#›</a:t>
            </a:fld>
            <a:endParaRPr lang="en-US"/>
          </a:p>
        </p:txBody>
      </p:sp>
    </p:spTree>
    <p:extLst>
      <p:ext uri="{BB962C8B-B14F-4D97-AF65-F5344CB8AC3E}">
        <p14:creationId xmlns:p14="http://schemas.microsoft.com/office/powerpoint/2010/main" val="2444017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41C5D9-646C-4D64-A2F5-83BC19EE2EB3}" type="datetimeFigureOut">
              <a:rPr lang="en-US" smtClean="0"/>
              <a:t>10/28/2024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E01E4E-9043-4227-B07D-5E93C44F9BEB}" type="slidenum">
              <a:rPr lang="en-US" smtClean="0"/>
              <a:t>‹#›</a:t>
            </a:fld>
            <a:endParaRPr lang="en-US"/>
          </a:p>
        </p:txBody>
      </p:sp>
    </p:spTree>
    <p:extLst>
      <p:ext uri="{BB962C8B-B14F-4D97-AF65-F5344CB8AC3E}">
        <p14:creationId xmlns:p14="http://schemas.microsoft.com/office/powerpoint/2010/main" val="3837573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41C5D9-646C-4D64-A2F5-83BC19EE2EB3}" type="datetimeFigureOut">
              <a:rPr lang="en-US" smtClean="0"/>
              <a:t>10/28/2024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E01E4E-9043-4227-B07D-5E93C44F9BEB}" type="slidenum">
              <a:rPr lang="en-US" smtClean="0"/>
              <a:t>‹#›</a:t>
            </a:fld>
            <a:endParaRPr lang="en-US"/>
          </a:p>
        </p:txBody>
      </p:sp>
    </p:spTree>
    <p:extLst>
      <p:ext uri="{BB962C8B-B14F-4D97-AF65-F5344CB8AC3E}">
        <p14:creationId xmlns:p14="http://schemas.microsoft.com/office/powerpoint/2010/main" val="2266996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41C5D9-646C-4D64-A2F5-83BC19EE2EB3}" type="datetimeFigureOut">
              <a:rPr lang="en-US" smtClean="0"/>
              <a:t>10/28/2024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E01E4E-9043-4227-B07D-5E93C44F9BEB}" type="slidenum">
              <a:rPr lang="en-US" smtClean="0"/>
              <a:t>‹#›</a:t>
            </a:fld>
            <a:endParaRPr lang="en-US"/>
          </a:p>
        </p:txBody>
      </p:sp>
    </p:spTree>
    <p:extLst>
      <p:ext uri="{BB962C8B-B14F-4D97-AF65-F5344CB8AC3E}">
        <p14:creationId xmlns:p14="http://schemas.microsoft.com/office/powerpoint/2010/main" val="35416205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25.emf"/><Relationship Id="rId4" Type="http://schemas.openxmlformats.org/officeDocument/2006/relationships/image" Target="../media/image24.emf"/></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6740" y="2680957"/>
            <a:ext cx="7772400" cy="2387600"/>
          </a:xfrm>
        </p:spPr>
        <p:txBody>
          <a:bodyPr>
            <a:normAutofit fontScale="90000"/>
          </a:bodyPr>
          <a:lstStyle/>
          <a:p>
            <a:br>
              <a:rPr lang="en-US" dirty="0"/>
            </a:br>
            <a:r>
              <a:rPr lang="en-US" dirty="0"/>
              <a:t>Draft</a:t>
            </a:r>
            <a:br>
              <a:rPr lang="en-US" dirty="0"/>
            </a:br>
            <a:r>
              <a:rPr lang="en-US" dirty="0"/>
              <a:t>Capital Improvement Plan </a:t>
            </a:r>
            <a:br>
              <a:rPr lang="en-US" dirty="0"/>
            </a:br>
            <a:r>
              <a:rPr lang="en-US" dirty="0"/>
              <a:t>2025</a:t>
            </a:r>
          </a:p>
        </p:txBody>
      </p:sp>
      <p:sp>
        <p:nvSpPr>
          <p:cNvPr id="3" name="Subtitle 2"/>
          <p:cNvSpPr>
            <a:spLocks noGrp="1"/>
          </p:cNvSpPr>
          <p:nvPr>
            <p:ph type="subTitle" idx="1"/>
          </p:nvPr>
        </p:nvSpPr>
        <p:spPr>
          <a:xfrm>
            <a:off x="1243940" y="5842659"/>
            <a:ext cx="6858000" cy="513607"/>
          </a:xfrm>
        </p:spPr>
        <p:txBody>
          <a:bodyPr/>
          <a:lstStyle/>
          <a:p>
            <a:r>
              <a:rPr lang="en-US" dirty="0"/>
              <a:t>October 28, 2024</a:t>
            </a:r>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378531" y="318599"/>
            <a:ext cx="2362358" cy="2362358"/>
          </a:xfrm>
          <a:prstGeom prst="rect">
            <a:avLst/>
          </a:prstGeom>
        </p:spPr>
      </p:pic>
    </p:spTree>
    <p:extLst>
      <p:ext uri="{BB962C8B-B14F-4D97-AF65-F5344CB8AC3E}">
        <p14:creationId xmlns:p14="http://schemas.microsoft.com/office/powerpoint/2010/main" val="3876611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ADFF7C-E890-4DC3-BD2A-BA24DCE39BF7}"/>
              </a:ext>
            </a:extLst>
          </p:cNvPr>
          <p:cNvPicPr>
            <a:picLocks noChangeAspect="1"/>
          </p:cNvPicPr>
          <p:nvPr/>
        </p:nvPicPr>
        <p:blipFill>
          <a:blip r:embed="rId2"/>
          <a:stretch>
            <a:fillRect/>
          </a:stretch>
        </p:blipFill>
        <p:spPr>
          <a:xfrm>
            <a:off x="0" y="1007789"/>
            <a:ext cx="9144000" cy="4842421"/>
          </a:xfrm>
          <a:prstGeom prst="rect">
            <a:avLst/>
          </a:prstGeom>
        </p:spPr>
      </p:pic>
    </p:spTree>
    <p:extLst>
      <p:ext uri="{BB962C8B-B14F-4D97-AF65-F5344CB8AC3E}">
        <p14:creationId xmlns:p14="http://schemas.microsoft.com/office/powerpoint/2010/main" val="3470000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C6638B7-1807-44F5-936C-DCE530EBF039}"/>
              </a:ext>
            </a:extLst>
          </p:cNvPr>
          <p:cNvSpPr txBox="1"/>
          <p:nvPr/>
        </p:nvSpPr>
        <p:spPr>
          <a:xfrm>
            <a:off x="6900195" y="145715"/>
            <a:ext cx="2104105" cy="307777"/>
          </a:xfrm>
          <a:prstGeom prst="rect">
            <a:avLst/>
          </a:prstGeom>
          <a:noFill/>
        </p:spPr>
        <p:txBody>
          <a:bodyPr wrap="square">
            <a:spAutoFit/>
          </a:bodyPr>
          <a:lstStyle/>
          <a:p>
            <a:r>
              <a:rPr lang="en-US" sz="1400" b="1" u="sng" dirty="0"/>
              <a:t>CIP Section:</a:t>
            </a:r>
            <a:r>
              <a:rPr lang="en-US" sz="1400" dirty="0"/>
              <a:t> IT</a:t>
            </a:r>
          </a:p>
        </p:txBody>
      </p:sp>
      <p:sp>
        <p:nvSpPr>
          <p:cNvPr id="11" name="Title 3">
            <a:extLst>
              <a:ext uri="{FF2B5EF4-FFF2-40B4-BE49-F238E27FC236}">
                <a16:creationId xmlns:a16="http://schemas.microsoft.com/office/drawing/2014/main" id="{F9543386-729A-4EC7-8048-A065B4F3BCBF}"/>
              </a:ext>
            </a:extLst>
          </p:cNvPr>
          <p:cNvSpPr txBox="1">
            <a:spLocks/>
          </p:cNvSpPr>
          <p:nvPr/>
        </p:nvSpPr>
        <p:spPr>
          <a:xfrm>
            <a:off x="403760" y="62098"/>
            <a:ext cx="6797140" cy="4750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2800" dirty="0"/>
              <a:t>Equipment: Phone Replacement</a:t>
            </a:r>
          </a:p>
        </p:txBody>
      </p:sp>
      <p:sp>
        <p:nvSpPr>
          <p:cNvPr id="16" name="Text Placeholder 5">
            <a:extLst>
              <a:ext uri="{FF2B5EF4-FFF2-40B4-BE49-F238E27FC236}">
                <a16:creationId xmlns:a16="http://schemas.microsoft.com/office/drawing/2014/main" id="{12B56ECD-0F3C-4062-B1D8-4DD09E1D256C}"/>
              </a:ext>
            </a:extLst>
          </p:cNvPr>
          <p:cNvSpPr txBox="1">
            <a:spLocks/>
          </p:cNvSpPr>
          <p:nvPr/>
        </p:nvSpPr>
        <p:spPr>
          <a:xfrm>
            <a:off x="403760" y="793174"/>
            <a:ext cx="4401935" cy="577467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400" b="1" u="sng" dirty="0"/>
              <a:t>Description:</a:t>
            </a:r>
            <a:r>
              <a:rPr lang="en-US" sz="1400" dirty="0"/>
              <a:t> The replacement of City phones.</a:t>
            </a:r>
          </a:p>
          <a:p>
            <a:r>
              <a:rPr lang="en-US" sz="1400" b="1" u="sng" dirty="0"/>
              <a:t>Analysis of Need/Justification</a:t>
            </a:r>
            <a:r>
              <a:rPr lang="en-US" sz="1400" dirty="0"/>
              <a:t>:  The phones that city staff uses are currently over a decade old. Screens are fading and phones are incompatible with new capabilities, such as Microsoft Teams. Microsoft Teams will give us the capability of answering our desktop phones from anywhere.</a:t>
            </a:r>
          </a:p>
          <a:p>
            <a:r>
              <a:rPr lang="en-US" sz="1400" b="1" u="sng" dirty="0"/>
              <a:t>Alternatives: </a:t>
            </a:r>
            <a:r>
              <a:rPr lang="en-US" sz="1400" dirty="0"/>
              <a:t>Keep using current phones. Some of the phones are no longer able to work, will have to purchase a replacements of some sorts when this occurs anyways.</a:t>
            </a:r>
            <a:endParaRPr lang="en-US" sz="1400" b="1" u="sng" dirty="0"/>
          </a:p>
          <a:p>
            <a:r>
              <a:rPr lang="en-US" sz="1400" b="1" u="sng" dirty="0"/>
              <a:t>Budget Estimate:</a:t>
            </a:r>
          </a:p>
          <a:p>
            <a:endParaRPr lang="en-US" sz="1400" dirty="0"/>
          </a:p>
          <a:p>
            <a:endParaRPr lang="en-US" sz="1400" dirty="0"/>
          </a:p>
          <a:p>
            <a:endParaRPr lang="en-US" sz="1400" dirty="0"/>
          </a:p>
          <a:p>
            <a:endParaRPr lang="en-US" sz="1400" dirty="0"/>
          </a:p>
          <a:p>
            <a:endParaRPr lang="en-US" sz="1400" b="1" u="sng" dirty="0"/>
          </a:p>
          <a:p>
            <a:r>
              <a:rPr lang="en-US" sz="1400" b="1" u="sng" dirty="0"/>
              <a:t>Funding:</a:t>
            </a:r>
            <a:r>
              <a:rPr lang="en-US" sz="1400" dirty="0"/>
              <a:t> To be funded from IT Fund.</a:t>
            </a:r>
          </a:p>
          <a:p>
            <a:endParaRPr lang="en-US" sz="1400" dirty="0"/>
          </a:p>
        </p:txBody>
      </p:sp>
      <p:graphicFrame>
        <p:nvGraphicFramePr>
          <p:cNvPr id="17" name="Table 16">
            <a:extLst>
              <a:ext uri="{FF2B5EF4-FFF2-40B4-BE49-F238E27FC236}">
                <a16:creationId xmlns:a16="http://schemas.microsoft.com/office/drawing/2014/main" id="{74A3309F-404A-40D0-AABA-EB9AE6094C80}"/>
              </a:ext>
            </a:extLst>
          </p:cNvPr>
          <p:cNvGraphicFramePr>
            <a:graphicFrameLocks noGrp="1"/>
          </p:cNvGraphicFramePr>
          <p:nvPr>
            <p:extLst>
              <p:ext uri="{D42A27DB-BD31-4B8C-83A1-F6EECF244321}">
                <p14:modId xmlns:p14="http://schemas.microsoft.com/office/powerpoint/2010/main" val="765960428"/>
              </p:ext>
            </p:extLst>
          </p:nvPr>
        </p:nvGraphicFramePr>
        <p:xfrm>
          <a:off x="571960" y="3429000"/>
          <a:ext cx="4000040" cy="1219200"/>
        </p:xfrm>
        <a:graphic>
          <a:graphicData uri="http://schemas.openxmlformats.org/drawingml/2006/table">
            <a:tbl>
              <a:tblPr>
                <a:tableStyleId>{616DA210-FB5B-4158-B5E0-FEB733F419BA}</a:tableStyleId>
              </a:tblPr>
              <a:tblGrid>
                <a:gridCol w="2698751">
                  <a:extLst>
                    <a:ext uri="{9D8B030D-6E8A-4147-A177-3AD203B41FA5}">
                      <a16:colId xmlns:a16="http://schemas.microsoft.com/office/drawing/2014/main" val="702306139"/>
                    </a:ext>
                  </a:extLst>
                </a:gridCol>
                <a:gridCol w="1301289">
                  <a:extLst>
                    <a:ext uri="{9D8B030D-6E8A-4147-A177-3AD203B41FA5}">
                      <a16:colId xmlns:a16="http://schemas.microsoft.com/office/drawing/2014/main" val="27467889"/>
                    </a:ext>
                  </a:extLst>
                </a:gridCol>
              </a:tblGrid>
              <a:tr h="274320">
                <a:tc>
                  <a:txBody>
                    <a:bodyPr/>
                    <a:lstStyle/>
                    <a:p>
                      <a:pPr algn="l" fontAlgn="b"/>
                      <a:r>
                        <a:rPr lang="en-US" sz="1400" b="1" u="none" strike="noStrike" dirty="0">
                          <a:effectLst/>
                          <a:latin typeface="+mn-lt"/>
                        </a:rPr>
                        <a:t>Item</a:t>
                      </a:r>
                      <a:endParaRPr lang="en-US" sz="1400" b="1" i="0" u="none" strike="noStrike" dirty="0">
                        <a:solidFill>
                          <a:srgbClr val="000000"/>
                        </a:solidFill>
                        <a:effectLst/>
                        <a:latin typeface="+mn-lt"/>
                      </a:endParaRPr>
                    </a:p>
                  </a:txBody>
                  <a:tcPr anchor="b"/>
                </a:tc>
                <a:tc>
                  <a:txBody>
                    <a:bodyPr/>
                    <a:lstStyle/>
                    <a:p>
                      <a:pPr algn="l" fontAlgn="b"/>
                      <a:r>
                        <a:rPr lang="en-US" sz="1400" b="1" u="none" strike="noStrike" dirty="0">
                          <a:effectLst/>
                          <a:latin typeface="+mn-lt"/>
                        </a:rPr>
                        <a:t>Estimate</a:t>
                      </a:r>
                      <a:endParaRPr lang="en-US" sz="1400" b="1" i="0" u="none" strike="noStrike" dirty="0">
                        <a:solidFill>
                          <a:srgbClr val="000000"/>
                        </a:solidFill>
                        <a:effectLst/>
                        <a:latin typeface="+mn-lt"/>
                      </a:endParaRPr>
                    </a:p>
                  </a:txBody>
                  <a:tcPr anchor="b"/>
                </a:tc>
                <a:extLst>
                  <a:ext uri="{0D108BD9-81ED-4DB2-BD59-A6C34878D82A}">
                    <a16:rowId xmlns:a16="http://schemas.microsoft.com/office/drawing/2014/main" val="1663970929"/>
                  </a:ext>
                </a:extLst>
              </a:tr>
              <a:tr h="274320">
                <a:tc>
                  <a:txBody>
                    <a:bodyPr/>
                    <a:lstStyle/>
                    <a:p>
                      <a:pPr algn="l" fontAlgn="b"/>
                      <a:r>
                        <a:rPr lang="en-US" sz="1400" u="none" strike="noStrike" dirty="0">
                          <a:effectLst/>
                          <a:latin typeface="+mn-lt"/>
                        </a:rPr>
                        <a:t>Phone Replacement</a:t>
                      </a:r>
                      <a:endParaRPr lang="en-US" sz="1400" b="0" i="0" u="none" strike="noStrike" dirty="0">
                        <a:solidFill>
                          <a:srgbClr val="000000"/>
                        </a:solidFill>
                        <a:effectLst/>
                        <a:latin typeface="+mn-lt"/>
                      </a:endParaRPr>
                    </a:p>
                  </a:txBody>
                  <a:tcPr anchor="b"/>
                </a:tc>
                <a:tc>
                  <a:txBody>
                    <a:bodyPr/>
                    <a:lstStyle/>
                    <a:p>
                      <a:pPr algn="r" fontAlgn="b"/>
                      <a:r>
                        <a:rPr lang="en-US" sz="1400" u="none" strike="noStrike" dirty="0">
                          <a:effectLst/>
                          <a:latin typeface="+mn-lt"/>
                        </a:rPr>
                        <a:t> $         50,000 </a:t>
                      </a:r>
                      <a:endParaRPr lang="en-US" sz="1400" b="0" i="0" u="none" strike="noStrike" dirty="0">
                        <a:solidFill>
                          <a:srgbClr val="000000"/>
                        </a:solidFill>
                        <a:effectLst/>
                        <a:latin typeface="+mn-lt"/>
                      </a:endParaRPr>
                    </a:p>
                  </a:txBody>
                  <a:tcPr anchor="b"/>
                </a:tc>
                <a:extLst>
                  <a:ext uri="{0D108BD9-81ED-4DB2-BD59-A6C34878D82A}">
                    <a16:rowId xmlns:a16="http://schemas.microsoft.com/office/drawing/2014/main" val="1311006234"/>
                  </a:ext>
                </a:extLst>
              </a:tr>
              <a:tr h="274320">
                <a:tc>
                  <a:txBody>
                    <a:bodyPr/>
                    <a:lstStyle/>
                    <a:p>
                      <a:pPr algn="l" fontAlgn="b"/>
                      <a:endParaRPr lang="en-US" sz="1400" b="0" i="0" u="none" strike="noStrike" dirty="0">
                        <a:solidFill>
                          <a:srgbClr val="000000"/>
                        </a:solidFill>
                        <a:effectLst/>
                        <a:latin typeface="+mn-lt"/>
                      </a:endParaRPr>
                    </a:p>
                  </a:txBody>
                  <a:tcPr anchor="b"/>
                </a:tc>
                <a:tc>
                  <a:txBody>
                    <a:bodyPr/>
                    <a:lstStyle/>
                    <a:p>
                      <a:pPr algn="r" fontAlgn="b"/>
                      <a:endParaRPr lang="en-US" sz="1400" b="0" i="0" u="none" strike="noStrike" dirty="0">
                        <a:solidFill>
                          <a:srgbClr val="000000"/>
                        </a:solidFill>
                        <a:effectLst/>
                        <a:latin typeface="+mn-lt"/>
                      </a:endParaRPr>
                    </a:p>
                  </a:txBody>
                  <a:tcPr anchor="b"/>
                </a:tc>
                <a:extLst>
                  <a:ext uri="{0D108BD9-81ED-4DB2-BD59-A6C34878D82A}">
                    <a16:rowId xmlns:a16="http://schemas.microsoft.com/office/drawing/2014/main" val="3605336322"/>
                  </a:ext>
                </a:extLst>
              </a:tr>
              <a:tr h="274320">
                <a:tc>
                  <a:txBody>
                    <a:bodyPr/>
                    <a:lstStyle/>
                    <a:p>
                      <a:pPr algn="l" fontAlgn="b"/>
                      <a:r>
                        <a:rPr lang="en-US" sz="1400" b="0" i="0" u="none" strike="noStrike" dirty="0">
                          <a:solidFill>
                            <a:srgbClr val="000000"/>
                          </a:solidFill>
                          <a:effectLst/>
                          <a:latin typeface="+mn-lt"/>
                        </a:rPr>
                        <a:t>TOTAL</a:t>
                      </a:r>
                    </a:p>
                  </a:txBody>
                  <a:tcPr anchor="b"/>
                </a:tc>
                <a:tc>
                  <a:txBody>
                    <a:bodyPr/>
                    <a:lstStyle/>
                    <a:p>
                      <a:pPr algn="r" fontAlgn="b"/>
                      <a:r>
                        <a:rPr lang="en-US" sz="1400" u="none" strike="noStrike" dirty="0">
                          <a:effectLst/>
                          <a:latin typeface="+mn-lt"/>
                        </a:rPr>
                        <a:t> $         50,000</a:t>
                      </a:r>
                      <a:endParaRPr lang="en-US" sz="1400" b="0" i="0" u="none" strike="noStrike" dirty="0">
                        <a:solidFill>
                          <a:srgbClr val="000000"/>
                        </a:solidFill>
                        <a:effectLst/>
                        <a:latin typeface="+mn-lt"/>
                      </a:endParaRPr>
                    </a:p>
                  </a:txBody>
                  <a:tcPr anchor="b"/>
                </a:tc>
                <a:extLst>
                  <a:ext uri="{0D108BD9-81ED-4DB2-BD59-A6C34878D82A}">
                    <a16:rowId xmlns:a16="http://schemas.microsoft.com/office/drawing/2014/main" val="3373888873"/>
                  </a:ext>
                </a:extLst>
              </a:tr>
            </a:tbl>
          </a:graphicData>
        </a:graphic>
      </p:graphicFrame>
      <p:pic>
        <p:nvPicPr>
          <p:cNvPr id="1026" name="Picture 2">
            <a:extLst>
              <a:ext uri="{FF2B5EF4-FFF2-40B4-BE49-F238E27FC236}">
                <a16:creationId xmlns:a16="http://schemas.microsoft.com/office/drawing/2014/main" id="{DB3318FA-6A3F-479B-B9E4-4DF4133AF0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8596" y="1190625"/>
            <a:ext cx="2533651" cy="190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a:extLst>
              <a:ext uri="{FF2B5EF4-FFF2-40B4-BE49-F238E27FC236}">
                <a16:creationId xmlns:a16="http://schemas.microsoft.com/office/drawing/2014/main" id="{465D0915-B8FA-4F77-805E-A8785838F8F0}"/>
              </a:ext>
            </a:extLst>
          </p:cNvPr>
          <p:cNvSpPr txBox="1"/>
          <p:nvPr/>
        </p:nvSpPr>
        <p:spPr>
          <a:xfrm>
            <a:off x="6026041" y="3121223"/>
            <a:ext cx="1318759" cy="307777"/>
          </a:xfrm>
          <a:prstGeom prst="rect">
            <a:avLst/>
          </a:prstGeom>
          <a:noFill/>
        </p:spPr>
        <p:txBody>
          <a:bodyPr wrap="none" rtlCol="0">
            <a:spAutoFit/>
          </a:bodyPr>
          <a:lstStyle/>
          <a:p>
            <a:r>
              <a:rPr lang="en-US" sz="1400" dirty="0"/>
              <a:t>Current Phones</a:t>
            </a:r>
          </a:p>
        </p:txBody>
      </p:sp>
      <p:pic>
        <p:nvPicPr>
          <p:cNvPr id="21" name="Picture 20">
            <a:extLst>
              <a:ext uri="{FF2B5EF4-FFF2-40B4-BE49-F238E27FC236}">
                <a16:creationId xmlns:a16="http://schemas.microsoft.com/office/drawing/2014/main" id="{058F56CF-11E5-4FA4-9E82-597DDD988617}"/>
              </a:ext>
            </a:extLst>
          </p:cNvPr>
          <p:cNvPicPr>
            <a:picLocks noChangeAspect="1"/>
          </p:cNvPicPr>
          <p:nvPr/>
        </p:nvPicPr>
        <p:blipFill>
          <a:blip r:embed="rId3"/>
          <a:stretch>
            <a:fillRect/>
          </a:stretch>
        </p:blipFill>
        <p:spPr>
          <a:xfrm>
            <a:off x="5713275" y="3459360"/>
            <a:ext cx="2373840" cy="2248535"/>
          </a:xfrm>
          <a:prstGeom prst="rect">
            <a:avLst/>
          </a:prstGeom>
        </p:spPr>
      </p:pic>
      <p:sp>
        <p:nvSpPr>
          <p:cNvPr id="23" name="TextBox 22">
            <a:extLst>
              <a:ext uri="{FF2B5EF4-FFF2-40B4-BE49-F238E27FC236}">
                <a16:creationId xmlns:a16="http://schemas.microsoft.com/office/drawing/2014/main" id="{613D338D-B7DE-48D7-A8CA-B122055E53E7}"/>
              </a:ext>
            </a:extLst>
          </p:cNvPr>
          <p:cNvSpPr txBox="1"/>
          <p:nvPr/>
        </p:nvSpPr>
        <p:spPr>
          <a:xfrm>
            <a:off x="6004789" y="5584366"/>
            <a:ext cx="1567993" cy="307777"/>
          </a:xfrm>
          <a:prstGeom prst="rect">
            <a:avLst/>
          </a:prstGeom>
          <a:noFill/>
        </p:spPr>
        <p:txBody>
          <a:bodyPr wrap="none" rtlCol="0">
            <a:spAutoFit/>
          </a:bodyPr>
          <a:lstStyle/>
          <a:p>
            <a:r>
              <a:rPr lang="en-US" sz="1400" dirty="0"/>
              <a:t>New Phone Option</a:t>
            </a:r>
          </a:p>
        </p:txBody>
      </p:sp>
    </p:spTree>
    <p:extLst>
      <p:ext uri="{BB962C8B-B14F-4D97-AF65-F5344CB8AC3E}">
        <p14:creationId xmlns:p14="http://schemas.microsoft.com/office/powerpoint/2010/main" val="4134350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C6638B7-1807-44F5-936C-DCE530EBF039}"/>
              </a:ext>
            </a:extLst>
          </p:cNvPr>
          <p:cNvSpPr txBox="1"/>
          <p:nvPr/>
        </p:nvSpPr>
        <p:spPr>
          <a:xfrm>
            <a:off x="6900195" y="145715"/>
            <a:ext cx="2104105" cy="307777"/>
          </a:xfrm>
          <a:prstGeom prst="rect">
            <a:avLst/>
          </a:prstGeom>
          <a:noFill/>
        </p:spPr>
        <p:txBody>
          <a:bodyPr wrap="square">
            <a:spAutoFit/>
          </a:bodyPr>
          <a:lstStyle/>
          <a:p>
            <a:r>
              <a:rPr lang="en-US" sz="1400" b="1" u="sng" dirty="0"/>
              <a:t>CIP Section:</a:t>
            </a:r>
            <a:r>
              <a:rPr lang="en-US" sz="1400" dirty="0"/>
              <a:t> IT</a:t>
            </a:r>
          </a:p>
        </p:txBody>
      </p:sp>
      <p:sp>
        <p:nvSpPr>
          <p:cNvPr id="11" name="Title 3">
            <a:extLst>
              <a:ext uri="{FF2B5EF4-FFF2-40B4-BE49-F238E27FC236}">
                <a16:creationId xmlns:a16="http://schemas.microsoft.com/office/drawing/2014/main" id="{F9543386-729A-4EC7-8048-A065B4F3BCBF}"/>
              </a:ext>
            </a:extLst>
          </p:cNvPr>
          <p:cNvSpPr txBox="1">
            <a:spLocks/>
          </p:cNvSpPr>
          <p:nvPr/>
        </p:nvSpPr>
        <p:spPr>
          <a:xfrm>
            <a:off x="403760" y="62098"/>
            <a:ext cx="6797140" cy="4750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2800" dirty="0"/>
              <a:t>Project: Fiber – Navarre/North Water Plants</a:t>
            </a:r>
          </a:p>
        </p:txBody>
      </p:sp>
      <p:sp>
        <p:nvSpPr>
          <p:cNvPr id="16" name="Text Placeholder 5">
            <a:extLst>
              <a:ext uri="{FF2B5EF4-FFF2-40B4-BE49-F238E27FC236}">
                <a16:creationId xmlns:a16="http://schemas.microsoft.com/office/drawing/2014/main" id="{12B56ECD-0F3C-4062-B1D8-4DD09E1D256C}"/>
              </a:ext>
            </a:extLst>
          </p:cNvPr>
          <p:cNvSpPr txBox="1">
            <a:spLocks/>
          </p:cNvSpPr>
          <p:nvPr/>
        </p:nvSpPr>
        <p:spPr>
          <a:xfrm>
            <a:off x="403760" y="801966"/>
            <a:ext cx="4168240" cy="577467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400" b="1" u="sng" dirty="0"/>
              <a:t>Description:</a:t>
            </a:r>
            <a:r>
              <a:rPr lang="en-US" sz="1400" dirty="0"/>
              <a:t> Install of fiber to Navarre and North Water Plants. </a:t>
            </a:r>
          </a:p>
          <a:p>
            <a:r>
              <a:rPr lang="en-US" sz="1400" b="1" u="sng" dirty="0"/>
              <a:t>Analysis of Need/Justification</a:t>
            </a:r>
            <a:r>
              <a:rPr lang="en-US" sz="1400" dirty="0"/>
              <a:t>:  Faster internet connection, this would increase our speed from 100 Mbps to 100 Gbps and eliminate having to bounce a radio signal across the cities to each plant. The radio wave technology is less reliable and becoming extinct.</a:t>
            </a:r>
          </a:p>
          <a:p>
            <a:r>
              <a:rPr lang="en-US" sz="1400" b="1" u="sng" dirty="0"/>
              <a:t>Alternatives:  </a:t>
            </a:r>
            <a:r>
              <a:rPr lang="en-US" sz="1400" dirty="0"/>
              <a:t>Keeping the antiquated system we have now isn’t a reliable option.</a:t>
            </a:r>
            <a:endParaRPr lang="en-US" sz="1400" b="1" u="sng" dirty="0"/>
          </a:p>
          <a:p>
            <a:endParaRPr lang="en-US" sz="1400" b="1" u="sng" dirty="0"/>
          </a:p>
          <a:p>
            <a:r>
              <a:rPr lang="en-US" sz="1400" b="1" u="sng" dirty="0"/>
              <a:t>Budget Estimate:</a:t>
            </a:r>
          </a:p>
          <a:p>
            <a:endParaRPr lang="en-US" sz="1400" dirty="0"/>
          </a:p>
          <a:p>
            <a:endParaRPr lang="en-US" sz="1400" dirty="0"/>
          </a:p>
          <a:p>
            <a:endParaRPr lang="en-US" sz="1400" dirty="0"/>
          </a:p>
          <a:p>
            <a:endParaRPr lang="en-US" sz="1400" dirty="0"/>
          </a:p>
          <a:p>
            <a:endParaRPr lang="en-US" sz="1400" dirty="0"/>
          </a:p>
          <a:p>
            <a:r>
              <a:rPr lang="en-US" sz="1400" b="1" u="sng" dirty="0"/>
              <a:t>Funding:</a:t>
            </a:r>
            <a:r>
              <a:rPr lang="en-US" sz="1400" dirty="0"/>
              <a:t> To be funded from IT Fund.</a:t>
            </a:r>
          </a:p>
          <a:p>
            <a:endParaRPr lang="en-US" sz="1400" dirty="0"/>
          </a:p>
        </p:txBody>
      </p:sp>
      <p:graphicFrame>
        <p:nvGraphicFramePr>
          <p:cNvPr id="17" name="Table 16">
            <a:extLst>
              <a:ext uri="{FF2B5EF4-FFF2-40B4-BE49-F238E27FC236}">
                <a16:creationId xmlns:a16="http://schemas.microsoft.com/office/drawing/2014/main" id="{74A3309F-404A-40D0-AABA-EB9AE6094C80}"/>
              </a:ext>
            </a:extLst>
          </p:cNvPr>
          <p:cNvGraphicFramePr>
            <a:graphicFrameLocks noGrp="1"/>
          </p:cNvGraphicFramePr>
          <p:nvPr>
            <p:extLst>
              <p:ext uri="{D42A27DB-BD31-4B8C-83A1-F6EECF244321}">
                <p14:modId xmlns:p14="http://schemas.microsoft.com/office/powerpoint/2010/main" val="2715220756"/>
              </p:ext>
            </p:extLst>
          </p:nvPr>
        </p:nvGraphicFramePr>
        <p:xfrm>
          <a:off x="487860" y="3532958"/>
          <a:ext cx="4000040" cy="1524000"/>
        </p:xfrm>
        <a:graphic>
          <a:graphicData uri="http://schemas.openxmlformats.org/drawingml/2006/table">
            <a:tbl>
              <a:tblPr>
                <a:tableStyleId>{616DA210-FB5B-4158-B5E0-FEB733F419BA}</a:tableStyleId>
              </a:tblPr>
              <a:tblGrid>
                <a:gridCol w="2698751">
                  <a:extLst>
                    <a:ext uri="{9D8B030D-6E8A-4147-A177-3AD203B41FA5}">
                      <a16:colId xmlns:a16="http://schemas.microsoft.com/office/drawing/2014/main" val="702306139"/>
                    </a:ext>
                  </a:extLst>
                </a:gridCol>
                <a:gridCol w="1301289">
                  <a:extLst>
                    <a:ext uri="{9D8B030D-6E8A-4147-A177-3AD203B41FA5}">
                      <a16:colId xmlns:a16="http://schemas.microsoft.com/office/drawing/2014/main" val="27467889"/>
                    </a:ext>
                  </a:extLst>
                </a:gridCol>
              </a:tblGrid>
              <a:tr h="274320">
                <a:tc>
                  <a:txBody>
                    <a:bodyPr/>
                    <a:lstStyle/>
                    <a:p>
                      <a:pPr algn="l" fontAlgn="b"/>
                      <a:r>
                        <a:rPr lang="en-US" sz="1400" b="1" u="none" strike="noStrike" dirty="0">
                          <a:effectLst/>
                          <a:latin typeface="+mn-lt"/>
                        </a:rPr>
                        <a:t>Item</a:t>
                      </a:r>
                      <a:endParaRPr lang="en-US" sz="1400" b="1" i="0" u="none" strike="noStrike" dirty="0">
                        <a:solidFill>
                          <a:srgbClr val="000000"/>
                        </a:solidFill>
                        <a:effectLst/>
                        <a:latin typeface="+mn-lt"/>
                      </a:endParaRPr>
                    </a:p>
                  </a:txBody>
                  <a:tcPr anchor="b"/>
                </a:tc>
                <a:tc>
                  <a:txBody>
                    <a:bodyPr/>
                    <a:lstStyle/>
                    <a:p>
                      <a:pPr algn="l" fontAlgn="b"/>
                      <a:r>
                        <a:rPr lang="en-US" sz="1400" b="1" u="none" strike="noStrike" dirty="0">
                          <a:effectLst/>
                          <a:latin typeface="+mn-lt"/>
                        </a:rPr>
                        <a:t>Estimate</a:t>
                      </a:r>
                      <a:endParaRPr lang="en-US" sz="1400" b="1" i="0" u="none" strike="noStrike" dirty="0">
                        <a:solidFill>
                          <a:srgbClr val="000000"/>
                        </a:solidFill>
                        <a:effectLst/>
                        <a:latin typeface="+mn-lt"/>
                      </a:endParaRPr>
                    </a:p>
                  </a:txBody>
                  <a:tcPr anchor="b"/>
                </a:tc>
                <a:extLst>
                  <a:ext uri="{0D108BD9-81ED-4DB2-BD59-A6C34878D82A}">
                    <a16:rowId xmlns:a16="http://schemas.microsoft.com/office/drawing/2014/main" val="1663970929"/>
                  </a:ext>
                </a:extLst>
              </a:tr>
              <a:tr h="274320">
                <a:tc>
                  <a:txBody>
                    <a:bodyPr/>
                    <a:lstStyle/>
                    <a:p>
                      <a:pPr algn="l" fontAlgn="b"/>
                      <a:r>
                        <a:rPr lang="en-US" sz="1400" b="0" i="0" u="none" strike="noStrike" dirty="0">
                          <a:solidFill>
                            <a:srgbClr val="000000"/>
                          </a:solidFill>
                          <a:effectLst/>
                          <a:latin typeface="+mn-lt"/>
                        </a:rPr>
                        <a:t>North Water Plant</a:t>
                      </a:r>
                    </a:p>
                  </a:txBody>
                  <a:tcPr anchor="b"/>
                </a:tc>
                <a:tc>
                  <a:txBody>
                    <a:bodyPr/>
                    <a:lstStyle/>
                    <a:p>
                      <a:pPr algn="r" fontAlgn="b"/>
                      <a:r>
                        <a:rPr lang="en-US" sz="1400" u="none" strike="noStrike" dirty="0">
                          <a:effectLst/>
                          <a:latin typeface="+mn-lt"/>
                        </a:rPr>
                        <a:t> $         30,000</a:t>
                      </a:r>
                      <a:endParaRPr lang="en-US" sz="1400" b="0" i="0" u="none" strike="noStrike" dirty="0">
                        <a:solidFill>
                          <a:srgbClr val="000000"/>
                        </a:solidFill>
                        <a:effectLst/>
                        <a:latin typeface="+mn-lt"/>
                      </a:endParaRPr>
                    </a:p>
                  </a:txBody>
                  <a:tcPr anchor="b"/>
                </a:tc>
                <a:extLst>
                  <a:ext uri="{0D108BD9-81ED-4DB2-BD59-A6C34878D82A}">
                    <a16:rowId xmlns:a16="http://schemas.microsoft.com/office/drawing/2014/main" val="3845164820"/>
                  </a:ext>
                </a:extLst>
              </a:tr>
              <a:tr h="274320">
                <a:tc>
                  <a:txBody>
                    <a:bodyPr/>
                    <a:lstStyle/>
                    <a:p>
                      <a:pPr algn="l" fontAlgn="b"/>
                      <a:r>
                        <a:rPr lang="en-US" sz="1400" u="none" strike="noStrike" dirty="0">
                          <a:effectLst/>
                          <a:latin typeface="+mn-lt"/>
                        </a:rPr>
                        <a:t>Navarre Water Plant</a:t>
                      </a:r>
                      <a:endParaRPr lang="en-US" sz="1400" b="0" i="0" u="none" strike="noStrike" dirty="0">
                        <a:solidFill>
                          <a:srgbClr val="000000"/>
                        </a:solidFill>
                        <a:effectLst/>
                        <a:latin typeface="+mn-lt"/>
                      </a:endParaRPr>
                    </a:p>
                  </a:txBody>
                  <a:tcPr anchor="b"/>
                </a:tc>
                <a:tc>
                  <a:txBody>
                    <a:bodyPr/>
                    <a:lstStyle/>
                    <a:p>
                      <a:pPr algn="r" fontAlgn="b"/>
                      <a:r>
                        <a:rPr lang="en-US" sz="1400" u="none" strike="noStrike" dirty="0">
                          <a:effectLst/>
                          <a:latin typeface="+mn-lt"/>
                        </a:rPr>
                        <a:t> $         30,000 </a:t>
                      </a:r>
                      <a:endParaRPr lang="en-US" sz="1400" b="0" i="0" u="none" strike="noStrike" dirty="0">
                        <a:solidFill>
                          <a:srgbClr val="000000"/>
                        </a:solidFill>
                        <a:effectLst/>
                        <a:latin typeface="+mn-lt"/>
                      </a:endParaRPr>
                    </a:p>
                  </a:txBody>
                  <a:tcPr anchor="b"/>
                </a:tc>
                <a:extLst>
                  <a:ext uri="{0D108BD9-81ED-4DB2-BD59-A6C34878D82A}">
                    <a16:rowId xmlns:a16="http://schemas.microsoft.com/office/drawing/2014/main" val="1311006234"/>
                  </a:ext>
                </a:extLst>
              </a:tr>
              <a:tr h="274320">
                <a:tc>
                  <a:txBody>
                    <a:bodyPr/>
                    <a:lstStyle/>
                    <a:p>
                      <a:pPr algn="l" fontAlgn="b"/>
                      <a:endParaRPr lang="en-US" sz="1400" b="0" i="0" u="none" strike="noStrike" dirty="0">
                        <a:solidFill>
                          <a:srgbClr val="000000"/>
                        </a:solidFill>
                        <a:effectLst/>
                        <a:latin typeface="+mn-lt"/>
                      </a:endParaRPr>
                    </a:p>
                  </a:txBody>
                  <a:tcPr anchor="b"/>
                </a:tc>
                <a:tc>
                  <a:txBody>
                    <a:bodyPr/>
                    <a:lstStyle/>
                    <a:p>
                      <a:pPr algn="r" fontAlgn="b"/>
                      <a:endParaRPr lang="en-US" sz="1400" b="0" i="0" u="none" strike="noStrike" dirty="0">
                        <a:solidFill>
                          <a:srgbClr val="000000"/>
                        </a:solidFill>
                        <a:effectLst/>
                        <a:latin typeface="+mn-lt"/>
                      </a:endParaRPr>
                    </a:p>
                  </a:txBody>
                  <a:tcPr anchor="b"/>
                </a:tc>
                <a:extLst>
                  <a:ext uri="{0D108BD9-81ED-4DB2-BD59-A6C34878D82A}">
                    <a16:rowId xmlns:a16="http://schemas.microsoft.com/office/drawing/2014/main" val="3605336322"/>
                  </a:ext>
                </a:extLst>
              </a:tr>
              <a:tr h="274320">
                <a:tc>
                  <a:txBody>
                    <a:bodyPr/>
                    <a:lstStyle/>
                    <a:p>
                      <a:pPr algn="l" fontAlgn="b"/>
                      <a:r>
                        <a:rPr lang="en-US" sz="1400" b="0" i="0" u="none" strike="noStrike" dirty="0">
                          <a:solidFill>
                            <a:srgbClr val="000000"/>
                          </a:solidFill>
                          <a:effectLst/>
                          <a:latin typeface="+mn-lt"/>
                        </a:rPr>
                        <a:t>TOTAL</a:t>
                      </a:r>
                    </a:p>
                  </a:txBody>
                  <a:tcPr anchor="b"/>
                </a:tc>
                <a:tc>
                  <a:txBody>
                    <a:bodyPr/>
                    <a:lstStyle/>
                    <a:p>
                      <a:pPr algn="r" fontAlgn="b"/>
                      <a:r>
                        <a:rPr lang="en-US" sz="1400" u="none" strike="noStrike" dirty="0">
                          <a:effectLst/>
                          <a:latin typeface="+mn-lt"/>
                        </a:rPr>
                        <a:t> $         60,000</a:t>
                      </a:r>
                      <a:endParaRPr lang="en-US" sz="1400" b="0" i="0" u="none" strike="noStrike" dirty="0">
                        <a:solidFill>
                          <a:srgbClr val="000000"/>
                        </a:solidFill>
                        <a:effectLst/>
                        <a:latin typeface="+mn-lt"/>
                      </a:endParaRPr>
                    </a:p>
                  </a:txBody>
                  <a:tcPr anchor="b"/>
                </a:tc>
                <a:extLst>
                  <a:ext uri="{0D108BD9-81ED-4DB2-BD59-A6C34878D82A}">
                    <a16:rowId xmlns:a16="http://schemas.microsoft.com/office/drawing/2014/main" val="3373888873"/>
                  </a:ext>
                </a:extLst>
              </a:tr>
            </a:tbl>
          </a:graphicData>
        </a:graphic>
      </p:graphicFrame>
      <p:pic>
        <p:nvPicPr>
          <p:cNvPr id="3" name="Picture 2">
            <a:extLst>
              <a:ext uri="{FF2B5EF4-FFF2-40B4-BE49-F238E27FC236}">
                <a16:creationId xmlns:a16="http://schemas.microsoft.com/office/drawing/2014/main" id="{5A04E95D-B091-480C-8C3A-9CFEC793F8A6}"/>
              </a:ext>
            </a:extLst>
          </p:cNvPr>
          <p:cNvPicPr>
            <a:picLocks noChangeAspect="1"/>
          </p:cNvPicPr>
          <p:nvPr/>
        </p:nvPicPr>
        <p:blipFill>
          <a:blip r:embed="rId2"/>
          <a:stretch>
            <a:fillRect/>
          </a:stretch>
        </p:blipFill>
        <p:spPr>
          <a:xfrm>
            <a:off x="4645461" y="1693817"/>
            <a:ext cx="4358839" cy="3678283"/>
          </a:xfrm>
          <a:prstGeom prst="rect">
            <a:avLst/>
          </a:prstGeom>
        </p:spPr>
      </p:pic>
    </p:spTree>
    <p:extLst>
      <p:ext uri="{BB962C8B-B14F-4D97-AF65-F5344CB8AC3E}">
        <p14:creationId xmlns:p14="http://schemas.microsoft.com/office/powerpoint/2010/main" val="593989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748CD70-2238-4D2A-A8EB-911207570294}"/>
              </a:ext>
            </a:extLst>
          </p:cNvPr>
          <p:cNvSpPr txBox="1"/>
          <p:nvPr/>
        </p:nvSpPr>
        <p:spPr>
          <a:xfrm>
            <a:off x="5749234" y="4407259"/>
            <a:ext cx="2971124" cy="307777"/>
          </a:xfrm>
          <a:prstGeom prst="rect">
            <a:avLst/>
          </a:prstGeom>
          <a:noFill/>
        </p:spPr>
        <p:txBody>
          <a:bodyPr wrap="square" rtlCol="0">
            <a:spAutoFit/>
          </a:bodyPr>
          <a:lstStyle/>
          <a:p>
            <a:r>
              <a:rPr lang="en-US" sz="1400" dirty="0"/>
              <a:t>            Old Large Format Printer</a:t>
            </a:r>
          </a:p>
        </p:txBody>
      </p:sp>
      <p:pic>
        <p:nvPicPr>
          <p:cNvPr id="3" name="Picture 2">
            <a:extLst>
              <a:ext uri="{FF2B5EF4-FFF2-40B4-BE49-F238E27FC236}">
                <a16:creationId xmlns:a16="http://schemas.microsoft.com/office/drawing/2014/main" id="{D36108E7-AE95-49F2-8466-D8A420D7812F}"/>
              </a:ext>
            </a:extLst>
          </p:cNvPr>
          <p:cNvPicPr>
            <a:picLocks noChangeAspect="1"/>
          </p:cNvPicPr>
          <p:nvPr/>
        </p:nvPicPr>
        <p:blipFill>
          <a:blip r:embed="rId2"/>
          <a:stretch>
            <a:fillRect/>
          </a:stretch>
        </p:blipFill>
        <p:spPr>
          <a:xfrm>
            <a:off x="5137232" y="1753911"/>
            <a:ext cx="3867068" cy="2569729"/>
          </a:xfrm>
          <a:prstGeom prst="rect">
            <a:avLst/>
          </a:prstGeom>
        </p:spPr>
      </p:pic>
      <p:sp>
        <p:nvSpPr>
          <p:cNvPr id="10" name="TextBox 9">
            <a:extLst>
              <a:ext uri="{FF2B5EF4-FFF2-40B4-BE49-F238E27FC236}">
                <a16:creationId xmlns:a16="http://schemas.microsoft.com/office/drawing/2014/main" id="{0C6638B7-1807-44F5-936C-DCE530EBF039}"/>
              </a:ext>
            </a:extLst>
          </p:cNvPr>
          <p:cNvSpPr txBox="1"/>
          <p:nvPr/>
        </p:nvSpPr>
        <p:spPr>
          <a:xfrm>
            <a:off x="6900195" y="145715"/>
            <a:ext cx="2104105" cy="307777"/>
          </a:xfrm>
          <a:prstGeom prst="rect">
            <a:avLst/>
          </a:prstGeom>
          <a:noFill/>
        </p:spPr>
        <p:txBody>
          <a:bodyPr wrap="square">
            <a:spAutoFit/>
          </a:bodyPr>
          <a:lstStyle/>
          <a:p>
            <a:r>
              <a:rPr lang="en-US" sz="1400" b="1" u="sng" dirty="0"/>
              <a:t>CIP Section:</a:t>
            </a:r>
            <a:r>
              <a:rPr lang="en-US" sz="1400" dirty="0"/>
              <a:t> IT</a:t>
            </a:r>
          </a:p>
        </p:txBody>
      </p:sp>
      <p:sp>
        <p:nvSpPr>
          <p:cNvPr id="11" name="Title 3">
            <a:extLst>
              <a:ext uri="{FF2B5EF4-FFF2-40B4-BE49-F238E27FC236}">
                <a16:creationId xmlns:a16="http://schemas.microsoft.com/office/drawing/2014/main" id="{F9543386-729A-4EC7-8048-A065B4F3BCBF}"/>
              </a:ext>
            </a:extLst>
          </p:cNvPr>
          <p:cNvSpPr txBox="1">
            <a:spLocks/>
          </p:cNvSpPr>
          <p:nvPr/>
        </p:nvSpPr>
        <p:spPr>
          <a:xfrm>
            <a:off x="403760" y="62098"/>
            <a:ext cx="6797140" cy="4750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2800" dirty="0"/>
              <a:t>Equipment: Large Format Printer/Scanner</a:t>
            </a:r>
          </a:p>
        </p:txBody>
      </p:sp>
      <p:sp>
        <p:nvSpPr>
          <p:cNvPr id="16" name="Text Placeholder 5">
            <a:extLst>
              <a:ext uri="{FF2B5EF4-FFF2-40B4-BE49-F238E27FC236}">
                <a16:creationId xmlns:a16="http://schemas.microsoft.com/office/drawing/2014/main" id="{12B56ECD-0F3C-4062-B1D8-4DD09E1D256C}"/>
              </a:ext>
            </a:extLst>
          </p:cNvPr>
          <p:cNvSpPr txBox="1">
            <a:spLocks/>
          </p:cNvSpPr>
          <p:nvPr/>
        </p:nvSpPr>
        <p:spPr>
          <a:xfrm>
            <a:off x="403760" y="766796"/>
            <a:ext cx="4401935" cy="577467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400" b="1" u="sng" dirty="0"/>
              <a:t>Description:</a:t>
            </a:r>
            <a:r>
              <a:rPr lang="en-US" sz="1400" dirty="0"/>
              <a:t> The purchase of an new large format printer/scanner.</a:t>
            </a:r>
          </a:p>
          <a:p>
            <a:r>
              <a:rPr lang="en-US" sz="1400" b="1" u="sng" dirty="0"/>
              <a:t>Justification</a:t>
            </a:r>
            <a:r>
              <a:rPr lang="en-US" sz="1400" dirty="0"/>
              <a:t>:  The large format scanner we have now is getting outdated (over 7 years old).</a:t>
            </a:r>
          </a:p>
          <a:p>
            <a:r>
              <a:rPr lang="en-US" sz="1400" b="1" u="sng" dirty="0"/>
              <a:t>Advantages: </a:t>
            </a:r>
          </a:p>
          <a:p>
            <a:pPr marL="214308" indent="-214308">
              <a:buFont typeface="Arial" panose="020B0604020202020204" pitchFamily="34" charset="0"/>
              <a:buChar char="•"/>
            </a:pPr>
            <a:r>
              <a:rPr lang="en-US" sz="1400" b="0" i="0" dirty="0">
                <a:solidFill>
                  <a:srgbClr val="040C28"/>
                </a:solidFill>
                <a:effectLst/>
              </a:rPr>
              <a:t>Allows us to print on a larger scale and make an impact while still maintaining high resolution and clarity.</a:t>
            </a:r>
          </a:p>
          <a:p>
            <a:pPr marL="214308" indent="-214308">
              <a:buFont typeface="Arial" panose="020B0604020202020204" pitchFamily="34" charset="0"/>
              <a:buChar char="•"/>
            </a:pPr>
            <a:r>
              <a:rPr lang="en-US" sz="1400" dirty="0">
                <a:solidFill>
                  <a:srgbClr val="040C28"/>
                </a:solidFill>
              </a:rPr>
              <a:t>The ability to scan large prints into our file server.</a:t>
            </a:r>
            <a:endParaRPr lang="en-US" sz="1400" dirty="0"/>
          </a:p>
          <a:p>
            <a:pPr marL="214308" indent="-214308">
              <a:buFont typeface="Arial" panose="020B0604020202020204" pitchFamily="34" charset="0"/>
              <a:buChar char="•"/>
            </a:pPr>
            <a:r>
              <a:rPr lang="en-US" sz="1400" dirty="0"/>
              <a:t>Being able to print out maps and drawings for meetings and presentations.</a:t>
            </a:r>
          </a:p>
          <a:p>
            <a:pPr marL="214308" indent="-214308">
              <a:buFont typeface="Arial" panose="020B0604020202020204" pitchFamily="34" charset="0"/>
              <a:buChar char="•"/>
            </a:pPr>
            <a:r>
              <a:rPr lang="en-US" sz="1400" dirty="0"/>
              <a:t>Higher quality printing.</a:t>
            </a:r>
          </a:p>
          <a:p>
            <a:r>
              <a:rPr lang="en-US" sz="1400" b="1" u="sng" dirty="0"/>
              <a:t>Budget Estimate:</a:t>
            </a:r>
          </a:p>
          <a:p>
            <a:endParaRPr lang="en-US" sz="1400" dirty="0"/>
          </a:p>
          <a:p>
            <a:endParaRPr lang="en-US" sz="1400" dirty="0"/>
          </a:p>
          <a:p>
            <a:endParaRPr lang="en-US" sz="1400" dirty="0"/>
          </a:p>
          <a:p>
            <a:endParaRPr lang="en-US" sz="1400" dirty="0"/>
          </a:p>
          <a:p>
            <a:endParaRPr lang="en-US" sz="1400" dirty="0"/>
          </a:p>
          <a:p>
            <a:r>
              <a:rPr lang="en-US" sz="1400" b="1" u="sng" dirty="0"/>
              <a:t>Funding:</a:t>
            </a:r>
            <a:r>
              <a:rPr lang="en-US" sz="1400" dirty="0"/>
              <a:t> To be funded from IT Fund.</a:t>
            </a:r>
          </a:p>
          <a:p>
            <a:endParaRPr lang="en-US" sz="1400" dirty="0"/>
          </a:p>
        </p:txBody>
      </p:sp>
      <p:graphicFrame>
        <p:nvGraphicFramePr>
          <p:cNvPr id="17" name="Table 16">
            <a:extLst>
              <a:ext uri="{FF2B5EF4-FFF2-40B4-BE49-F238E27FC236}">
                <a16:creationId xmlns:a16="http://schemas.microsoft.com/office/drawing/2014/main" id="{74A3309F-404A-40D0-AABA-EB9AE6094C80}"/>
              </a:ext>
            </a:extLst>
          </p:cNvPr>
          <p:cNvGraphicFramePr>
            <a:graphicFrameLocks noGrp="1"/>
          </p:cNvGraphicFramePr>
          <p:nvPr>
            <p:extLst>
              <p:ext uri="{D42A27DB-BD31-4B8C-83A1-F6EECF244321}">
                <p14:modId xmlns:p14="http://schemas.microsoft.com/office/powerpoint/2010/main" val="2525681957"/>
              </p:ext>
            </p:extLst>
          </p:nvPr>
        </p:nvGraphicFramePr>
        <p:xfrm>
          <a:off x="571960" y="4105436"/>
          <a:ext cx="4000040" cy="1219200"/>
        </p:xfrm>
        <a:graphic>
          <a:graphicData uri="http://schemas.openxmlformats.org/drawingml/2006/table">
            <a:tbl>
              <a:tblPr>
                <a:tableStyleId>{616DA210-FB5B-4158-B5E0-FEB733F419BA}</a:tableStyleId>
              </a:tblPr>
              <a:tblGrid>
                <a:gridCol w="2698751">
                  <a:extLst>
                    <a:ext uri="{9D8B030D-6E8A-4147-A177-3AD203B41FA5}">
                      <a16:colId xmlns:a16="http://schemas.microsoft.com/office/drawing/2014/main" val="702306139"/>
                    </a:ext>
                  </a:extLst>
                </a:gridCol>
                <a:gridCol w="1301289">
                  <a:extLst>
                    <a:ext uri="{9D8B030D-6E8A-4147-A177-3AD203B41FA5}">
                      <a16:colId xmlns:a16="http://schemas.microsoft.com/office/drawing/2014/main" val="27467889"/>
                    </a:ext>
                  </a:extLst>
                </a:gridCol>
              </a:tblGrid>
              <a:tr h="274320">
                <a:tc>
                  <a:txBody>
                    <a:bodyPr/>
                    <a:lstStyle/>
                    <a:p>
                      <a:pPr algn="l" fontAlgn="b"/>
                      <a:r>
                        <a:rPr lang="en-US" sz="1400" b="1" u="none" strike="noStrike" dirty="0">
                          <a:effectLst/>
                          <a:latin typeface="+mn-lt"/>
                        </a:rPr>
                        <a:t>Item</a:t>
                      </a:r>
                      <a:endParaRPr lang="en-US" sz="1400" b="1" i="0" u="none" strike="noStrike" dirty="0">
                        <a:solidFill>
                          <a:srgbClr val="000000"/>
                        </a:solidFill>
                        <a:effectLst/>
                        <a:latin typeface="+mn-lt"/>
                      </a:endParaRPr>
                    </a:p>
                  </a:txBody>
                  <a:tcPr anchor="b"/>
                </a:tc>
                <a:tc>
                  <a:txBody>
                    <a:bodyPr/>
                    <a:lstStyle/>
                    <a:p>
                      <a:pPr algn="l" fontAlgn="b"/>
                      <a:r>
                        <a:rPr lang="en-US" sz="1400" b="1" u="none" strike="noStrike" dirty="0">
                          <a:effectLst/>
                          <a:latin typeface="+mn-lt"/>
                        </a:rPr>
                        <a:t>Estimate</a:t>
                      </a:r>
                      <a:endParaRPr lang="en-US" sz="1400" b="1" i="0" u="none" strike="noStrike" dirty="0">
                        <a:solidFill>
                          <a:srgbClr val="000000"/>
                        </a:solidFill>
                        <a:effectLst/>
                        <a:latin typeface="+mn-lt"/>
                      </a:endParaRPr>
                    </a:p>
                  </a:txBody>
                  <a:tcPr anchor="b"/>
                </a:tc>
                <a:extLst>
                  <a:ext uri="{0D108BD9-81ED-4DB2-BD59-A6C34878D82A}">
                    <a16:rowId xmlns:a16="http://schemas.microsoft.com/office/drawing/2014/main" val="1663970929"/>
                  </a:ext>
                </a:extLst>
              </a:tr>
              <a:tr h="274320">
                <a:tc>
                  <a:txBody>
                    <a:bodyPr/>
                    <a:lstStyle/>
                    <a:p>
                      <a:pPr algn="l" fontAlgn="b"/>
                      <a:r>
                        <a:rPr lang="en-US" sz="1400" u="none" strike="noStrike" dirty="0">
                          <a:effectLst/>
                          <a:latin typeface="+mn-lt"/>
                        </a:rPr>
                        <a:t>HP DesignJet Printer/Scanner</a:t>
                      </a:r>
                      <a:endParaRPr lang="en-US" sz="1400" b="0" i="0" u="none" strike="noStrike" dirty="0">
                        <a:solidFill>
                          <a:srgbClr val="000000"/>
                        </a:solidFill>
                        <a:effectLst/>
                        <a:latin typeface="+mn-lt"/>
                      </a:endParaRPr>
                    </a:p>
                  </a:txBody>
                  <a:tcPr anchor="b"/>
                </a:tc>
                <a:tc>
                  <a:txBody>
                    <a:bodyPr/>
                    <a:lstStyle/>
                    <a:p>
                      <a:pPr algn="r" fontAlgn="b"/>
                      <a:r>
                        <a:rPr lang="en-US" sz="1400" u="none" strike="noStrike" dirty="0">
                          <a:effectLst/>
                          <a:latin typeface="+mn-lt"/>
                        </a:rPr>
                        <a:t> $         5,000 </a:t>
                      </a:r>
                      <a:endParaRPr lang="en-US" sz="1400" b="0" i="0" u="none" strike="noStrike" dirty="0">
                        <a:solidFill>
                          <a:srgbClr val="000000"/>
                        </a:solidFill>
                        <a:effectLst/>
                        <a:latin typeface="+mn-lt"/>
                      </a:endParaRPr>
                    </a:p>
                  </a:txBody>
                  <a:tcPr anchor="b"/>
                </a:tc>
                <a:extLst>
                  <a:ext uri="{0D108BD9-81ED-4DB2-BD59-A6C34878D82A}">
                    <a16:rowId xmlns:a16="http://schemas.microsoft.com/office/drawing/2014/main" val="1311006234"/>
                  </a:ext>
                </a:extLst>
              </a:tr>
              <a:tr h="274320">
                <a:tc>
                  <a:txBody>
                    <a:bodyPr/>
                    <a:lstStyle/>
                    <a:p>
                      <a:pPr algn="l" fontAlgn="b"/>
                      <a:endParaRPr lang="en-US" sz="1400" b="0" i="0" u="none" strike="noStrike" dirty="0">
                        <a:solidFill>
                          <a:srgbClr val="000000"/>
                        </a:solidFill>
                        <a:effectLst/>
                        <a:latin typeface="+mn-lt"/>
                      </a:endParaRPr>
                    </a:p>
                  </a:txBody>
                  <a:tcPr anchor="b"/>
                </a:tc>
                <a:tc>
                  <a:txBody>
                    <a:bodyPr/>
                    <a:lstStyle/>
                    <a:p>
                      <a:pPr algn="r" fontAlgn="b"/>
                      <a:endParaRPr lang="en-US" sz="1400" b="0" i="0" u="none" strike="noStrike" dirty="0">
                        <a:solidFill>
                          <a:srgbClr val="000000"/>
                        </a:solidFill>
                        <a:effectLst/>
                        <a:latin typeface="+mn-lt"/>
                      </a:endParaRPr>
                    </a:p>
                  </a:txBody>
                  <a:tcPr anchor="b"/>
                </a:tc>
                <a:extLst>
                  <a:ext uri="{0D108BD9-81ED-4DB2-BD59-A6C34878D82A}">
                    <a16:rowId xmlns:a16="http://schemas.microsoft.com/office/drawing/2014/main" val="3605336322"/>
                  </a:ext>
                </a:extLst>
              </a:tr>
              <a:tr h="274320">
                <a:tc>
                  <a:txBody>
                    <a:bodyPr/>
                    <a:lstStyle/>
                    <a:p>
                      <a:pPr algn="l" fontAlgn="b"/>
                      <a:r>
                        <a:rPr lang="en-US" sz="1400" b="0" i="0" u="none" strike="noStrike" dirty="0">
                          <a:solidFill>
                            <a:srgbClr val="000000"/>
                          </a:solidFill>
                          <a:effectLst/>
                          <a:latin typeface="+mn-lt"/>
                        </a:rPr>
                        <a:t>TOTAL</a:t>
                      </a:r>
                    </a:p>
                  </a:txBody>
                  <a:tcPr anchor="b"/>
                </a:tc>
                <a:tc>
                  <a:txBody>
                    <a:bodyPr/>
                    <a:lstStyle/>
                    <a:p>
                      <a:pPr algn="r" fontAlgn="b"/>
                      <a:r>
                        <a:rPr lang="en-US" sz="1400" u="none" strike="noStrike" dirty="0">
                          <a:effectLst/>
                          <a:latin typeface="+mn-lt"/>
                        </a:rPr>
                        <a:t> $         5,000</a:t>
                      </a:r>
                      <a:endParaRPr lang="en-US" sz="1400" b="0" i="0" u="none" strike="noStrike" dirty="0">
                        <a:solidFill>
                          <a:srgbClr val="000000"/>
                        </a:solidFill>
                        <a:effectLst/>
                        <a:latin typeface="+mn-lt"/>
                      </a:endParaRPr>
                    </a:p>
                  </a:txBody>
                  <a:tcPr anchor="b"/>
                </a:tc>
                <a:extLst>
                  <a:ext uri="{0D108BD9-81ED-4DB2-BD59-A6C34878D82A}">
                    <a16:rowId xmlns:a16="http://schemas.microsoft.com/office/drawing/2014/main" val="3373888873"/>
                  </a:ext>
                </a:extLst>
              </a:tr>
            </a:tbl>
          </a:graphicData>
        </a:graphic>
      </p:graphicFrame>
    </p:spTree>
    <p:extLst>
      <p:ext uri="{BB962C8B-B14F-4D97-AF65-F5344CB8AC3E}">
        <p14:creationId xmlns:p14="http://schemas.microsoft.com/office/powerpoint/2010/main" val="4273065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748CD70-2238-4D2A-A8EB-911207570294}"/>
              </a:ext>
            </a:extLst>
          </p:cNvPr>
          <p:cNvSpPr txBox="1"/>
          <p:nvPr/>
        </p:nvSpPr>
        <p:spPr>
          <a:xfrm>
            <a:off x="5547900" y="3292156"/>
            <a:ext cx="2945957" cy="307777"/>
          </a:xfrm>
          <a:prstGeom prst="rect">
            <a:avLst/>
          </a:prstGeom>
          <a:noFill/>
        </p:spPr>
        <p:txBody>
          <a:bodyPr wrap="square" rtlCol="0">
            <a:spAutoFit/>
          </a:bodyPr>
          <a:lstStyle/>
          <a:p>
            <a:r>
              <a:rPr lang="en-US" sz="1400" dirty="0"/>
              <a:t>         Screens Needing Replacement</a:t>
            </a:r>
          </a:p>
        </p:txBody>
      </p:sp>
      <p:sp>
        <p:nvSpPr>
          <p:cNvPr id="13" name="TextBox 12">
            <a:extLst>
              <a:ext uri="{FF2B5EF4-FFF2-40B4-BE49-F238E27FC236}">
                <a16:creationId xmlns:a16="http://schemas.microsoft.com/office/drawing/2014/main" id="{3E595FCA-B46F-46E0-B241-80207993D3B3}"/>
              </a:ext>
            </a:extLst>
          </p:cNvPr>
          <p:cNvSpPr txBox="1"/>
          <p:nvPr/>
        </p:nvSpPr>
        <p:spPr>
          <a:xfrm>
            <a:off x="5547898" y="5588641"/>
            <a:ext cx="2945957" cy="307777"/>
          </a:xfrm>
          <a:prstGeom prst="rect">
            <a:avLst/>
          </a:prstGeom>
          <a:noFill/>
        </p:spPr>
        <p:txBody>
          <a:bodyPr wrap="square" rtlCol="0">
            <a:spAutoFit/>
          </a:bodyPr>
          <a:lstStyle/>
          <a:p>
            <a:r>
              <a:rPr lang="en-US" sz="1400" dirty="0"/>
              <a:t>                     Cluster of Wires </a:t>
            </a:r>
          </a:p>
        </p:txBody>
      </p:sp>
      <p:pic>
        <p:nvPicPr>
          <p:cNvPr id="8" name="Picture 7">
            <a:extLst>
              <a:ext uri="{FF2B5EF4-FFF2-40B4-BE49-F238E27FC236}">
                <a16:creationId xmlns:a16="http://schemas.microsoft.com/office/drawing/2014/main" id="{38F060F0-C42F-4107-89FC-E25D9286875A}"/>
              </a:ext>
            </a:extLst>
          </p:cNvPr>
          <p:cNvPicPr>
            <a:picLocks noChangeAspect="1"/>
          </p:cNvPicPr>
          <p:nvPr/>
        </p:nvPicPr>
        <p:blipFill>
          <a:blip r:embed="rId2"/>
          <a:stretch>
            <a:fillRect/>
          </a:stretch>
        </p:blipFill>
        <p:spPr>
          <a:xfrm>
            <a:off x="5590832" y="1151922"/>
            <a:ext cx="2945958" cy="2127896"/>
          </a:xfrm>
          <a:prstGeom prst="rect">
            <a:avLst/>
          </a:prstGeom>
        </p:spPr>
      </p:pic>
      <p:pic>
        <p:nvPicPr>
          <p:cNvPr id="10" name="Picture 9">
            <a:extLst>
              <a:ext uri="{FF2B5EF4-FFF2-40B4-BE49-F238E27FC236}">
                <a16:creationId xmlns:a16="http://schemas.microsoft.com/office/drawing/2014/main" id="{390C58D1-7D63-4E91-B0BF-37DF0D845072}"/>
              </a:ext>
            </a:extLst>
          </p:cNvPr>
          <p:cNvPicPr>
            <a:picLocks noChangeAspect="1"/>
          </p:cNvPicPr>
          <p:nvPr/>
        </p:nvPicPr>
        <p:blipFill>
          <a:blip r:embed="rId3"/>
          <a:stretch>
            <a:fillRect/>
          </a:stretch>
        </p:blipFill>
        <p:spPr>
          <a:xfrm>
            <a:off x="5547896" y="3716475"/>
            <a:ext cx="2945957" cy="1872166"/>
          </a:xfrm>
          <a:prstGeom prst="rect">
            <a:avLst/>
          </a:prstGeom>
        </p:spPr>
      </p:pic>
      <p:sp>
        <p:nvSpPr>
          <p:cNvPr id="16" name="TextBox 15">
            <a:extLst>
              <a:ext uri="{FF2B5EF4-FFF2-40B4-BE49-F238E27FC236}">
                <a16:creationId xmlns:a16="http://schemas.microsoft.com/office/drawing/2014/main" id="{983DF853-8C85-42CC-BD19-187315D1F1A8}"/>
              </a:ext>
            </a:extLst>
          </p:cNvPr>
          <p:cNvSpPr txBox="1"/>
          <p:nvPr/>
        </p:nvSpPr>
        <p:spPr>
          <a:xfrm>
            <a:off x="6900195" y="145715"/>
            <a:ext cx="2104105" cy="307777"/>
          </a:xfrm>
          <a:prstGeom prst="rect">
            <a:avLst/>
          </a:prstGeom>
          <a:noFill/>
        </p:spPr>
        <p:txBody>
          <a:bodyPr wrap="square">
            <a:spAutoFit/>
          </a:bodyPr>
          <a:lstStyle/>
          <a:p>
            <a:r>
              <a:rPr lang="en-US" sz="1400" b="1" u="sng" dirty="0"/>
              <a:t>CIP Section:</a:t>
            </a:r>
            <a:r>
              <a:rPr lang="en-US" sz="1400" dirty="0"/>
              <a:t> IT</a:t>
            </a:r>
          </a:p>
        </p:txBody>
      </p:sp>
      <p:sp>
        <p:nvSpPr>
          <p:cNvPr id="17" name="Title 3">
            <a:extLst>
              <a:ext uri="{FF2B5EF4-FFF2-40B4-BE49-F238E27FC236}">
                <a16:creationId xmlns:a16="http://schemas.microsoft.com/office/drawing/2014/main" id="{5A058FB7-798D-4242-8612-B5468216E0A0}"/>
              </a:ext>
            </a:extLst>
          </p:cNvPr>
          <p:cNvSpPr txBox="1">
            <a:spLocks/>
          </p:cNvSpPr>
          <p:nvPr/>
        </p:nvSpPr>
        <p:spPr>
          <a:xfrm>
            <a:off x="403760" y="62098"/>
            <a:ext cx="7263865" cy="4750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2800" dirty="0"/>
              <a:t>Project: EOC Audio Video Upgrade</a:t>
            </a:r>
          </a:p>
        </p:txBody>
      </p:sp>
      <p:sp>
        <p:nvSpPr>
          <p:cNvPr id="18" name="Text Placeholder 5">
            <a:extLst>
              <a:ext uri="{FF2B5EF4-FFF2-40B4-BE49-F238E27FC236}">
                <a16:creationId xmlns:a16="http://schemas.microsoft.com/office/drawing/2014/main" id="{CA09CF79-3BF9-46A5-A05C-2D89C47DFDEE}"/>
              </a:ext>
            </a:extLst>
          </p:cNvPr>
          <p:cNvSpPr txBox="1">
            <a:spLocks/>
          </p:cNvSpPr>
          <p:nvPr/>
        </p:nvSpPr>
        <p:spPr>
          <a:xfrm>
            <a:off x="403760" y="694740"/>
            <a:ext cx="5240136" cy="577467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400" b="1" u="sng" dirty="0"/>
              <a:t>Description:</a:t>
            </a:r>
            <a:r>
              <a:rPr lang="en-US" sz="1400" dirty="0"/>
              <a:t> Upgrade the Audio Video Equipment in the PD EOC.</a:t>
            </a:r>
          </a:p>
          <a:p>
            <a:r>
              <a:rPr lang="en-US" sz="1400" b="1" u="sng" dirty="0"/>
              <a:t>Justification</a:t>
            </a:r>
            <a:r>
              <a:rPr lang="en-US" sz="1400" dirty="0"/>
              <a:t>:  Get better sound and video for training and presentations. The screens are to small and sound now is running off a small sound bar up front, looking to upgrade to a system similar to the Council Chambers </a:t>
            </a:r>
          </a:p>
          <a:p>
            <a:r>
              <a:rPr lang="en-US" sz="1400" b="1" u="sng" dirty="0"/>
              <a:t>Advantages: </a:t>
            </a:r>
          </a:p>
          <a:p>
            <a:pPr marL="214308" indent="-214308">
              <a:buFont typeface="Arial" panose="020B0604020202020204" pitchFamily="34" charset="0"/>
              <a:buChar char="•"/>
            </a:pPr>
            <a:r>
              <a:rPr lang="en-US" sz="1400" dirty="0"/>
              <a:t>Being able to see what is being presented, looking at a projector for display.</a:t>
            </a:r>
          </a:p>
          <a:p>
            <a:pPr marL="214308" indent="-214308">
              <a:buFont typeface="Arial" panose="020B0604020202020204" pitchFamily="34" charset="0"/>
              <a:buChar char="•"/>
            </a:pPr>
            <a:r>
              <a:rPr lang="en-US" sz="1400" dirty="0"/>
              <a:t>No cables and wires coming out of the floor (Also a safety hazard).</a:t>
            </a:r>
          </a:p>
          <a:p>
            <a:pPr marL="214308" indent="-214308">
              <a:buFont typeface="Arial" panose="020B0604020202020204" pitchFamily="34" charset="0"/>
              <a:buChar char="•"/>
            </a:pPr>
            <a:r>
              <a:rPr lang="en-US" sz="1400" dirty="0"/>
              <a:t>Better Sound throughout the room.</a:t>
            </a:r>
          </a:p>
          <a:p>
            <a:pPr marL="214308" indent="-214308">
              <a:buFont typeface="Arial" panose="020B0604020202020204" pitchFamily="34" charset="0"/>
              <a:buChar char="•"/>
            </a:pPr>
            <a:r>
              <a:rPr lang="en-US" sz="1400" dirty="0"/>
              <a:t>More adaptable for people coming with different presentation devices.</a:t>
            </a:r>
          </a:p>
          <a:p>
            <a:pPr marL="214308" indent="-214308">
              <a:buFont typeface="Arial" panose="020B0604020202020204" pitchFamily="34" charset="0"/>
              <a:buChar char="•"/>
            </a:pPr>
            <a:r>
              <a:rPr lang="en-US" sz="1400" dirty="0"/>
              <a:t>Ensure the safety of our employees and city property.</a:t>
            </a:r>
          </a:p>
          <a:p>
            <a:pPr marL="214308" indent="-214308">
              <a:buFont typeface="Arial" panose="020B0604020202020204" pitchFamily="34" charset="0"/>
              <a:buChar char="•"/>
            </a:pPr>
            <a:r>
              <a:rPr lang="en-US" sz="1400" dirty="0"/>
              <a:t>Look more Professional</a:t>
            </a:r>
          </a:p>
          <a:p>
            <a:r>
              <a:rPr lang="en-US" sz="1400" b="1" u="sng" dirty="0"/>
              <a:t>Budget Estimate:</a:t>
            </a:r>
          </a:p>
          <a:p>
            <a:endParaRPr lang="en-US" sz="1400" b="1" u="sng" dirty="0"/>
          </a:p>
          <a:p>
            <a:endParaRPr lang="en-US" sz="1400" b="1" u="sng" dirty="0"/>
          </a:p>
          <a:p>
            <a:endParaRPr lang="en-US" sz="1400" b="1" u="sng" dirty="0"/>
          </a:p>
          <a:p>
            <a:endParaRPr lang="en-US" sz="1400" b="1" u="sng" dirty="0"/>
          </a:p>
          <a:p>
            <a:r>
              <a:rPr lang="en-US" sz="1400" b="1" u="sng" dirty="0"/>
              <a:t>Funding:</a:t>
            </a:r>
            <a:r>
              <a:rPr lang="en-US" sz="1400" dirty="0"/>
              <a:t> To be funded from Drug/Felony Forfeiture Fund.</a:t>
            </a:r>
          </a:p>
        </p:txBody>
      </p:sp>
      <p:graphicFrame>
        <p:nvGraphicFramePr>
          <p:cNvPr id="19" name="Table 18">
            <a:extLst>
              <a:ext uri="{FF2B5EF4-FFF2-40B4-BE49-F238E27FC236}">
                <a16:creationId xmlns:a16="http://schemas.microsoft.com/office/drawing/2014/main" id="{BC0308A1-9C81-4624-B73F-BB82F2CB040A}"/>
              </a:ext>
            </a:extLst>
          </p:cNvPr>
          <p:cNvGraphicFramePr>
            <a:graphicFrameLocks noGrp="1"/>
          </p:cNvGraphicFramePr>
          <p:nvPr>
            <p:extLst>
              <p:ext uri="{D42A27DB-BD31-4B8C-83A1-F6EECF244321}">
                <p14:modId xmlns:p14="http://schemas.microsoft.com/office/powerpoint/2010/main" val="3781487253"/>
              </p:ext>
            </p:extLst>
          </p:nvPr>
        </p:nvGraphicFramePr>
        <p:xfrm>
          <a:off x="571960" y="4838364"/>
          <a:ext cx="4000040" cy="1219200"/>
        </p:xfrm>
        <a:graphic>
          <a:graphicData uri="http://schemas.openxmlformats.org/drawingml/2006/table">
            <a:tbl>
              <a:tblPr>
                <a:tableStyleId>{616DA210-FB5B-4158-B5E0-FEB733F419BA}</a:tableStyleId>
              </a:tblPr>
              <a:tblGrid>
                <a:gridCol w="2698751">
                  <a:extLst>
                    <a:ext uri="{9D8B030D-6E8A-4147-A177-3AD203B41FA5}">
                      <a16:colId xmlns:a16="http://schemas.microsoft.com/office/drawing/2014/main" val="702306139"/>
                    </a:ext>
                  </a:extLst>
                </a:gridCol>
                <a:gridCol w="1301289">
                  <a:extLst>
                    <a:ext uri="{9D8B030D-6E8A-4147-A177-3AD203B41FA5}">
                      <a16:colId xmlns:a16="http://schemas.microsoft.com/office/drawing/2014/main" val="27467889"/>
                    </a:ext>
                  </a:extLst>
                </a:gridCol>
              </a:tblGrid>
              <a:tr h="177941">
                <a:tc>
                  <a:txBody>
                    <a:bodyPr/>
                    <a:lstStyle/>
                    <a:p>
                      <a:pPr algn="l" fontAlgn="b"/>
                      <a:r>
                        <a:rPr lang="en-US" sz="1400" b="1" u="none" strike="noStrike" dirty="0">
                          <a:effectLst/>
                          <a:latin typeface="+mn-lt"/>
                        </a:rPr>
                        <a:t>Item</a:t>
                      </a:r>
                      <a:endParaRPr lang="en-US" sz="1400" b="1" i="0" u="none" strike="noStrike" dirty="0">
                        <a:solidFill>
                          <a:srgbClr val="000000"/>
                        </a:solidFill>
                        <a:effectLst/>
                        <a:latin typeface="+mn-lt"/>
                      </a:endParaRPr>
                    </a:p>
                  </a:txBody>
                  <a:tcPr anchor="ctr"/>
                </a:tc>
                <a:tc>
                  <a:txBody>
                    <a:bodyPr/>
                    <a:lstStyle/>
                    <a:p>
                      <a:pPr algn="l" fontAlgn="b"/>
                      <a:r>
                        <a:rPr lang="en-US" sz="1400" b="1" u="none" strike="noStrike" dirty="0">
                          <a:effectLst/>
                          <a:latin typeface="+mn-lt"/>
                        </a:rPr>
                        <a:t>Estimate</a:t>
                      </a:r>
                      <a:endParaRPr lang="en-US" sz="1400" b="1" i="0" u="none" strike="noStrike" dirty="0">
                        <a:solidFill>
                          <a:srgbClr val="000000"/>
                        </a:solidFill>
                        <a:effectLst/>
                        <a:latin typeface="+mn-lt"/>
                      </a:endParaRPr>
                    </a:p>
                  </a:txBody>
                  <a:tcPr anchor="ctr"/>
                </a:tc>
                <a:extLst>
                  <a:ext uri="{0D108BD9-81ED-4DB2-BD59-A6C34878D82A}">
                    <a16:rowId xmlns:a16="http://schemas.microsoft.com/office/drawing/2014/main" val="1663970929"/>
                  </a:ext>
                </a:extLst>
              </a:tr>
              <a:tr h="274320">
                <a:tc>
                  <a:txBody>
                    <a:bodyPr/>
                    <a:lstStyle/>
                    <a:p>
                      <a:pPr algn="l" fontAlgn="b"/>
                      <a:r>
                        <a:rPr lang="en-US" sz="1400" u="none" strike="noStrike" dirty="0">
                          <a:effectLst/>
                          <a:latin typeface="+mn-lt"/>
                        </a:rPr>
                        <a:t>EOC Audio Video Upgrade</a:t>
                      </a:r>
                      <a:endParaRPr lang="en-US" sz="1400" b="0" i="0" u="none" strike="noStrike" dirty="0">
                        <a:solidFill>
                          <a:srgbClr val="000000"/>
                        </a:solidFill>
                        <a:effectLst/>
                        <a:latin typeface="+mn-lt"/>
                      </a:endParaRPr>
                    </a:p>
                  </a:txBody>
                  <a:tcPr anchor="ctr"/>
                </a:tc>
                <a:tc>
                  <a:txBody>
                    <a:bodyPr/>
                    <a:lstStyle/>
                    <a:p>
                      <a:pPr algn="r" fontAlgn="b"/>
                      <a:r>
                        <a:rPr lang="en-US" sz="1400" u="none" strike="noStrike" dirty="0">
                          <a:effectLst/>
                          <a:latin typeface="+mn-lt"/>
                        </a:rPr>
                        <a:t> $         50,000 </a:t>
                      </a:r>
                      <a:endParaRPr lang="en-US" sz="1400" b="0" i="0" u="none" strike="noStrike" dirty="0">
                        <a:solidFill>
                          <a:srgbClr val="000000"/>
                        </a:solidFill>
                        <a:effectLst/>
                        <a:latin typeface="+mn-lt"/>
                      </a:endParaRPr>
                    </a:p>
                  </a:txBody>
                  <a:tcPr anchor="ctr"/>
                </a:tc>
                <a:extLst>
                  <a:ext uri="{0D108BD9-81ED-4DB2-BD59-A6C34878D82A}">
                    <a16:rowId xmlns:a16="http://schemas.microsoft.com/office/drawing/2014/main" val="1311006234"/>
                  </a:ext>
                </a:extLst>
              </a:tr>
              <a:tr h="274320">
                <a:tc>
                  <a:txBody>
                    <a:bodyPr/>
                    <a:lstStyle/>
                    <a:p>
                      <a:pPr algn="l" fontAlgn="b"/>
                      <a:endParaRPr lang="en-US" sz="1400" b="0" i="0" u="none" strike="noStrike" dirty="0">
                        <a:solidFill>
                          <a:srgbClr val="000000"/>
                        </a:solidFill>
                        <a:effectLst/>
                        <a:latin typeface="+mn-lt"/>
                      </a:endParaRPr>
                    </a:p>
                  </a:txBody>
                  <a:tcPr anchor="ctr"/>
                </a:tc>
                <a:tc>
                  <a:txBody>
                    <a:bodyPr/>
                    <a:lstStyle/>
                    <a:p>
                      <a:pPr algn="r" fontAlgn="b"/>
                      <a:endParaRPr lang="en-US" sz="1400" b="0" i="0" u="none" strike="noStrike" dirty="0">
                        <a:solidFill>
                          <a:srgbClr val="000000"/>
                        </a:solidFill>
                        <a:effectLst/>
                        <a:latin typeface="+mn-lt"/>
                      </a:endParaRPr>
                    </a:p>
                  </a:txBody>
                  <a:tcPr anchor="ctr"/>
                </a:tc>
                <a:extLst>
                  <a:ext uri="{0D108BD9-81ED-4DB2-BD59-A6C34878D82A}">
                    <a16:rowId xmlns:a16="http://schemas.microsoft.com/office/drawing/2014/main" val="3605336322"/>
                  </a:ext>
                </a:extLst>
              </a:tr>
              <a:tr h="274320">
                <a:tc>
                  <a:txBody>
                    <a:bodyPr/>
                    <a:lstStyle/>
                    <a:p>
                      <a:pPr algn="l" fontAlgn="b"/>
                      <a:r>
                        <a:rPr lang="en-US" sz="1400" b="0" i="0" u="none" strike="noStrike" dirty="0">
                          <a:solidFill>
                            <a:srgbClr val="000000"/>
                          </a:solidFill>
                          <a:effectLst/>
                          <a:latin typeface="+mn-lt"/>
                        </a:rPr>
                        <a:t>TOTAL</a:t>
                      </a:r>
                    </a:p>
                  </a:txBody>
                  <a:tcPr anchor="ctr"/>
                </a:tc>
                <a:tc>
                  <a:txBody>
                    <a:bodyPr/>
                    <a:lstStyle/>
                    <a:p>
                      <a:pPr algn="r" fontAlgn="b"/>
                      <a:r>
                        <a:rPr lang="en-US" sz="1400" u="none" strike="noStrike" dirty="0">
                          <a:effectLst/>
                          <a:latin typeface="+mn-lt"/>
                        </a:rPr>
                        <a:t> $         50,000</a:t>
                      </a:r>
                      <a:endParaRPr lang="en-US" sz="1400" b="0" i="0" u="none" strike="noStrike" dirty="0">
                        <a:solidFill>
                          <a:srgbClr val="000000"/>
                        </a:solidFill>
                        <a:effectLst/>
                        <a:latin typeface="+mn-lt"/>
                      </a:endParaRPr>
                    </a:p>
                  </a:txBody>
                  <a:tcPr anchor="ctr"/>
                </a:tc>
                <a:extLst>
                  <a:ext uri="{0D108BD9-81ED-4DB2-BD59-A6C34878D82A}">
                    <a16:rowId xmlns:a16="http://schemas.microsoft.com/office/drawing/2014/main" val="3373888873"/>
                  </a:ext>
                </a:extLst>
              </a:tr>
            </a:tbl>
          </a:graphicData>
        </a:graphic>
      </p:graphicFrame>
    </p:spTree>
    <p:extLst>
      <p:ext uri="{BB962C8B-B14F-4D97-AF65-F5344CB8AC3E}">
        <p14:creationId xmlns:p14="http://schemas.microsoft.com/office/powerpoint/2010/main" val="571490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3A3E659-A291-41F5-BA6C-8A190A4FA3F9}"/>
              </a:ext>
            </a:extLst>
          </p:cNvPr>
          <p:cNvPicPr>
            <a:picLocks noChangeAspect="1"/>
          </p:cNvPicPr>
          <p:nvPr/>
        </p:nvPicPr>
        <p:blipFill>
          <a:blip r:embed="rId2"/>
          <a:stretch>
            <a:fillRect/>
          </a:stretch>
        </p:blipFill>
        <p:spPr>
          <a:xfrm>
            <a:off x="5869800" y="801966"/>
            <a:ext cx="2475441" cy="2490189"/>
          </a:xfrm>
          <a:prstGeom prst="rect">
            <a:avLst/>
          </a:prstGeom>
        </p:spPr>
      </p:pic>
      <p:sp>
        <p:nvSpPr>
          <p:cNvPr id="12" name="TextBox 11">
            <a:extLst>
              <a:ext uri="{FF2B5EF4-FFF2-40B4-BE49-F238E27FC236}">
                <a16:creationId xmlns:a16="http://schemas.microsoft.com/office/drawing/2014/main" id="{6748CD70-2238-4D2A-A8EB-911207570294}"/>
              </a:ext>
            </a:extLst>
          </p:cNvPr>
          <p:cNvSpPr txBox="1"/>
          <p:nvPr/>
        </p:nvSpPr>
        <p:spPr>
          <a:xfrm>
            <a:off x="6440595" y="6035766"/>
            <a:ext cx="1333850" cy="307777"/>
          </a:xfrm>
          <a:prstGeom prst="rect">
            <a:avLst/>
          </a:prstGeom>
          <a:noFill/>
        </p:spPr>
        <p:txBody>
          <a:bodyPr wrap="square" rtlCol="0">
            <a:spAutoFit/>
          </a:bodyPr>
          <a:lstStyle/>
          <a:p>
            <a:r>
              <a:rPr lang="en-US" sz="1400" dirty="0"/>
              <a:t>         Old MDC</a:t>
            </a:r>
          </a:p>
        </p:txBody>
      </p:sp>
      <p:sp>
        <p:nvSpPr>
          <p:cNvPr id="13" name="TextBox 12">
            <a:extLst>
              <a:ext uri="{FF2B5EF4-FFF2-40B4-BE49-F238E27FC236}">
                <a16:creationId xmlns:a16="http://schemas.microsoft.com/office/drawing/2014/main" id="{3E595FCA-B46F-46E0-B241-80207993D3B3}"/>
              </a:ext>
            </a:extLst>
          </p:cNvPr>
          <p:cNvSpPr txBox="1"/>
          <p:nvPr/>
        </p:nvSpPr>
        <p:spPr>
          <a:xfrm>
            <a:off x="6360812" y="3270367"/>
            <a:ext cx="1563988" cy="307777"/>
          </a:xfrm>
          <a:prstGeom prst="rect">
            <a:avLst/>
          </a:prstGeom>
          <a:noFill/>
        </p:spPr>
        <p:txBody>
          <a:bodyPr wrap="square" rtlCol="0">
            <a:spAutoFit/>
          </a:bodyPr>
          <a:lstStyle/>
          <a:p>
            <a:r>
              <a:rPr lang="en-US" sz="1400" dirty="0"/>
              <a:t>         New MDC </a:t>
            </a:r>
          </a:p>
        </p:txBody>
      </p:sp>
      <p:pic>
        <p:nvPicPr>
          <p:cNvPr id="3" name="Picture 2">
            <a:extLst>
              <a:ext uri="{FF2B5EF4-FFF2-40B4-BE49-F238E27FC236}">
                <a16:creationId xmlns:a16="http://schemas.microsoft.com/office/drawing/2014/main" id="{E723768F-0884-4C33-8729-3ACE70341362}"/>
              </a:ext>
            </a:extLst>
          </p:cNvPr>
          <p:cNvPicPr>
            <a:picLocks noChangeAspect="1"/>
          </p:cNvPicPr>
          <p:nvPr/>
        </p:nvPicPr>
        <p:blipFill>
          <a:blip r:embed="rId3"/>
          <a:stretch>
            <a:fillRect/>
          </a:stretch>
        </p:blipFill>
        <p:spPr>
          <a:xfrm>
            <a:off x="5907032" y="3587633"/>
            <a:ext cx="2438209" cy="2452737"/>
          </a:xfrm>
          <a:prstGeom prst="rect">
            <a:avLst/>
          </a:prstGeom>
        </p:spPr>
      </p:pic>
      <p:sp>
        <p:nvSpPr>
          <p:cNvPr id="17" name="Text Placeholder 5">
            <a:extLst>
              <a:ext uri="{FF2B5EF4-FFF2-40B4-BE49-F238E27FC236}">
                <a16:creationId xmlns:a16="http://schemas.microsoft.com/office/drawing/2014/main" id="{B3979857-832F-4A47-819F-C25A00996C67}"/>
              </a:ext>
            </a:extLst>
          </p:cNvPr>
          <p:cNvSpPr txBox="1">
            <a:spLocks/>
          </p:cNvSpPr>
          <p:nvPr/>
        </p:nvSpPr>
        <p:spPr>
          <a:xfrm>
            <a:off x="446699" y="801966"/>
            <a:ext cx="4401935" cy="577467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400" b="1" u="sng" dirty="0"/>
              <a:t>Description:</a:t>
            </a:r>
            <a:r>
              <a:rPr lang="en-US" sz="1400" dirty="0"/>
              <a:t> The replacement of 7 Squad Car MDC’s (Laptops).</a:t>
            </a:r>
          </a:p>
          <a:p>
            <a:r>
              <a:rPr lang="en-US" sz="1400" b="1" u="sng" dirty="0"/>
              <a:t>Justification</a:t>
            </a:r>
            <a:r>
              <a:rPr lang="en-US" sz="1400" dirty="0"/>
              <a:t>:  Windows 10 will no longer be supported by October of 2025, which means security updates will no longer be available and could make them more susceptible to viruses and hacks. </a:t>
            </a:r>
          </a:p>
          <a:p>
            <a:r>
              <a:rPr lang="en-US" sz="1400" b="1" u="sng" dirty="0"/>
              <a:t>Alternatives:</a:t>
            </a:r>
            <a:r>
              <a:rPr lang="en-US" sz="1400" dirty="0"/>
              <a:t>   Will try update the current ones to Windows 11 if they meet the requirements or take a chance that they won’t be compromised until they can be replaced.</a:t>
            </a:r>
          </a:p>
          <a:p>
            <a:r>
              <a:rPr lang="en-US" sz="1400" b="1" u="sng" dirty="0"/>
              <a:t>Note: </a:t>
            </a:r>
            <a:r>
              <a:rPr lang="en-US" sz="1400" dirty="0"/>
              <a:t>Replacing the MDC’s also require a new docking stations for mounting in the Squad Cars, another added cost.</a:t>
            </a:r>
          </a:p>
          <a:p>
            <a:r>
              <a:rPr lang="en-US" sz="1400" b="1" u="sng" dirty="0"/>
              <a:t>Budget Estimate:</a:t>
            </a:r>
          </a:p>
          <a:p>
            <a:endParaRPr lang="en-US" sz="1400" b="1" u="sng" dirty="0"/>
          </a:p>
          <a:p>
            <a:endParaRPr lang="en-US" sz="1400" b="1" u="sng" dirty="0"/>
          </a:p>
          <a:p>
            <a:endParaRPr lang="en-US" sz="1400" b="1" u="sng" dirty="0"/>
          </a:p>
          <a:p>
            <a:endParaRPr lang="en-US" sz="1400" b="1" u="sng" dirty="0"/>
          </a:p>
          <a:p>
            <a:endParaRPr lang="en-US" sz="1400" b="1" u="sng" dirty="0"/>
          </a:p>
          <a:p>
            <a:r>
              <a:rPr lang="en-US" sz="1400" b="1" u="sng" dirty="0"/>
              <a:t>Funding:</a:t>
            </a:r>
            <a:r>
              <a:rPr lang="en-US" sz="1400" dirty="0"/>
              <a:t> To be funded from Drug/Felony Forfeiture Fund.</a:t>
            </a:r>
          </a:p>
          <a:p>
            <a:endParaRPr lang="en-US" sz="1400" dirty="0"/>
          </a:p>
        </p:txBody>
      </p:sp>
      <p:sp>
        <p:nvSpPr>
          <p:cNvPr id="11" name="TextBox 10">
            <a:extLst>
              <a:ext uri="{FF2B5EF4-FFF2-40B4-BE49-F238E27FC236}">
                <a16:creationId xmlns:a16="http://schemas.microsoft.com/office/drawing/2014/main" id="{55AC5D8E-4EA7-4DF3-9151-92856CAFBDF6}"/>
              </a:ext>
            </a:extLst>
          </p:cNvPr>
          <p:cNvSpPr txBox="1"/>
          <p:nvPr/>
        </p:nvSpPr>
        <p:spPr>
          <a:xfrm>
            <a:off x="6900195" y="145715"/>
            <a:ext cx="2104105" cy="307777"/>
          </a:xfrm>
          <a:prstGeom prst="rect">
            <a:avLst/>
          </a:prstGeom>
          <a:noFill/>
        </p:spPr>
        <p:txBody>
          <a:bodyPr wrap="square">
            <a:spAutoFit/>
          </a:bodyPr>
          <a:lstStyle/>
          <a:p>
            <a:r>
              <a:rPr lang="en-US" sz="1400" b="1" u="sng" dirty="0"/>
              <a:t>CIP Section:</a:t>
            </a:r>
            <a:r>
              <a:rPr lang="en-US" sz="1400" dirty="0"/>
              <a:t> IT</a:t>
            </a:r>
          </a:p>
        </p:txBody>
      </p:sp>
      <p:sp>
        <p:nvSpPr>
          <p:cNvPr id="16" name="Title 3">
            <a:extLst>
              <a:ext uri="{FF2B5EF4-FFF2-40B4-BE49-F238E27FC236}">
                <a16:creationId xmlns:a16="http://schemas.microsoft.com/office/drawing/2014/main" id="{BCB6B36F-0540-45D4-A516-421AEBEF4E80}"/>
              </a:ext>
            </a:extLst>
          </p:cNvPr>
          <p:cNvSpPr txBox="1">
            <a:spLocks/>
          </p:cNvSpPr>
          <p:nvPr/>
        </p:nvSpPr>
        <p:spPr>
          <a:xfrm>
            <a:off x="403760" y="62098"/>
            <a:ext cx="6112041" cy="4750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2800" dirty="0"/>
              <a:t>Equipment: MDC Replacement	</a:t>
            </a:r>
          </a:p>
        </p:txBody>
      </p:sp>
      <p:graphicFrame>
        <p:nvGraphicFramePr>
          <p:cNvPr id="10" name="Table 42">
            <a:extLst>
              <a:ext uri="{FF2B5EF4-FFF2-40B4-BE49-F238E27FC236}">
                <a16:creationId xmlns:a16="http://schemas.microsoft.com/office/drawing/2014/main" id="{4C34DDB1-FD12-4DE4-8A15-DE3E125B7576}"/>
              </a:ext>
            </a:extLst>
          </p:cNvPr>
          <p:cNvGraphicFramePr>
            <a:graphicFrameLocks noGrp="1"/>
          </p:cNvGraphicFramePr>
          <p:nvPr>
            <p:extLst>
              <p:ext uri="{D42A27DB-BD31-4B8C-83A1-F6EECF244321}">
                <p14:modId xmlns:p14="http://schemas.microsoft.com/office/powerpoint/2010/main" val="4038314832"/>
              </p:ext>
            </p:extLst>
          </p:nvPr>
        </p:nvGraphicFramePr>
        <p:xfrm>
          <a:off x="446699" y="4255201"/>
          <a:ext cx="4995973" cy="1117600"/>
        </p:xfrm>
        <a:graphic>
          <a:graphicData uri="http://schemas.openxmlformats.org/drawingml/2006/table">
            <a:tbl>
              <a:tblPr firstRow="1" bandRow="1">
                <a:tableStyleId>{5940675A-B579-460E-94D1-54222C63F5DA}</a:tableStyleId>
              </a:tblPr>
              <a:tblGrid>
                <a:gridCol w="2709973">
                  <a:extLst>
                    <a:ext uri="{9D8B030D-6E8A-4147-A177-3AD203B41FA5}">
                      <a16:colId xmlns:a16="http://schemas.microsoft.com/office/drawing/2014/main" val="1548512516"/>
                    </a:ext>
                  </a:extLst>
                </a:gridCol>
                <a:gridCol w="1239715">
                  <a:extLst>
                    <a:ext uri="{9D8B030D-6E8A-4147-A177-3AD203B41FA5}">
                      <a16:colId xmlns:a16="http://schemas.microsoft.com/office/drawing/2014/main" val="2361345894"/>
                    </a:ext>
                  </a:extLst>
                </a:gridCol>
                <a:gridCol w="1046285">
                  <a:extLst>
                    <a:ext uri="{9D8B030D-6E8A-4147-A177-3AD203B41FA5}">
                      <a16:colId xmlns:a16="http://schemas.microsoft.com/office/drawing/2014/main" val="2610120094"/>
                    </a:ext>
                  </a:extLst>
                </a:gridCol>
              </a:tblGrid>
              <a:tr h="223520">
                <a:tc>
                  <a:txBody>
                    <a:bodyPr/>
                    <a:lstStyle/>
                    <a:p>
                      <a:pPr algn="l" fontAlgn="b"/>
                      <a:r>
                        <a:rPr lang="en-US" sz="1400" b="1" i="0" u="none" strike="noStrike" dirty="0">
                          <a:solidFill>
                            <a:srgbClr val="000000"/>
                          </a:solidFill>
                          <a:effectLst/>
                          <a:latin typeface="+mn-lt"/>
                        </a:rPr>
                        <a:t>Item</a:t>
                      </a:r>
                    </a:p>
                  </a:txBody>
                  <a:tcPr marL="45720" marR="45720" marT="0" marB="0" anchor="b"/>
                </a:tc>
                <a:tc>
                  <a:txBody>
                    <a:bodyPr/>
                    <a:lstStyle/>
                    <a:p>
                      <a:pPr algn="l" fontAlgn="b"/>
                      <a:r>
                        <a:rPr lang="en-US" sz="1400" b="1" i="0" u="none" strike="noStrike" dirty="0">
                          <a:solidFill>
                            <a:srgbClr val="000000"/>
                          </a:solidFill>
                          <a:effectLst/>
                          <a:latin typeface="+mn-lt"/>
                        </a:rPr>
                        <a:t>Amount Each</a:t>
                      </a:r>
                    </a:p>
                  </a:txBody>
                  <a:tcPr marL="45720" marR="45720" marT="0" marB="0" anchor="b"/>
                </a:tc>
                <a:tc>
                  <a:txBody>
                    <a:bodyPr/>
                    <a:lstStyle/>
                    <a:p>
                      <a:pPr algn="l" fontAlgn="b"/>
                      <a:r>
                        <a:rPr lang="en-US" sz="1400" b="1" i="0" u="none" strike="noStrike" dirty="0">
                          <a:solidFill>
                            <a:srgbClr val="000000"/>
                          </a:solidFill>
                          <a:effectLst/>
                          <a:latin typeface="+mn-lt"/>
                        </a:rPr>
                        <a:t>Total</a:t>
                      </a:r>
                    </a:p>
                  </a:txBody>
                  <a:tcPr marL="45720" marR="45720" marT="0" marB="0" anchor="b"/>
                </a:tc>
                <a:extLst>
                  <a:ext uri="{0D108BD9-81ED-4DB2-BD59-A6C34878D82A}">
                    <a16:rowId xmlns:a16="http://schemas.microsoft.com/office/drawing/2014/main" val="85221595"/>
                  </a:ext>
                </a:extLst>
              </a:tr>
              <a:tr h="223520">
                <a:tc>
                  <a:txBody>
                    <a:bodyPr/>
                    <a:lstStyle/>
                    <a:p>
                      <a:pPr algn="l" fontAlgn="b"/>
                      <a:r>
                        <a:rPr lang="en-US" sz="1400" b="0" i="0" u="none" strike="noStrike" dirty="0">
                          <a:solidFill>
                            <a:srgbClr val="000000"/>
                          </a:solidFill>
                          <a:effectLst/>
                          <a:latin typeface="+mn-lt"/>
                        </a:rPr>
                        <a:t>Panasonic FZ-55 </a:t>
                      </a:r>
                      <a:r>
                        <a:rPr lang="en-US" sz="1400" b="0" i="0" u="none" strike="noStrike" dirty="0" err="1">
                          <a:solidFill>
                            <a:srgbClr val="000000"/>
                          </a:solidFill>
                          <a:effectLst/>
                          <a:latin typeface="+mn-lt"/>
                        </a:rPr>
                        <a:t>Toughbooks</a:t>
                      </a:r>
                      <a:endParaRPr lang="en-US" sz="1400" b="0" i="0" u="none" strike="noStrike" dirty="0">
                        <a:solidFill>
                          <a:srgbClr val="000000"/>
                        </a:solidFill>
                        <a:effectLst/>
                        <a:latin typeface="+mn-lt"/>
                      </a:endParaRPr>
                    </a:p>
                  </a:txBody>
                  <a:tcPr marL="45720" marR="45720" marT="0" marB="0" anchor="b"/>
                </a:tc>
                <a:tc>
                  <a:txBody>
                    <a:bodyPr/>
                    <a:lstStyle/>
                    <a:p>
                      <a:pPr algn="r" fontAlgn="b"/>
                      <a:r>
                        <a:rPr lang="en-US" sz="1400" b="0" i="0" u="none" strike="noStrike" dirty="0">
                          <a:solidFill>
                            <a:srgbClr val="000000"/>
                          </a:solidFill>
                          <a:effectLst/>
                          <a:latin typeface="+mn-lt"/>
                        </a:rPr>
                        <a:t>$  3,500</a:t>
                      </a:r>
                    </a:p>
                  </a:txBody>
                  <a:tcPr marL="45720" marR="45720" marT="0" marB="0" anchor="b"/>
                </a:tc>
                <a:tc>
                  <a:txBody>
                    <a:bodyPr/>
                    <a:lstStyle/>
                    <a:p>
                      <a:pPr algn="r" fontAlgn="b"/>
                      <a:r>
                        <a:rPr lang="en-US" sz="1400" b="0" i="0" u="none" strike="noStrike" dirty="0">
                          <a:solidFill>
                            <a:srgbClr val="000000"/>
                          </a:solidFill>
                          <a:effectLst/>
                          <a:latin typeface="+mn-lt"/>
                        </a:rPr>
                        <a:t>$ 24,500</a:t>
                      </a:r>
                    </a:p>
                  </a:txBody>
                  <a:tcPr marL="45720" marR="45720" marT="0" marB="0" anchor="b"/>
                </a:tc>
                <a:extLst>
                  <a:ext uri="{0D108BD9-81ED-4DB2-BD59-A6C34878D82A}">
                    <a16:rowId xmlns:a16="http://schemas.microsoft.com/office/drawing/2014/main" val="4087828295"/>
                  </a:ext>
                </a:extLst>
              </a:tr>
              <a:tr h="223520">
                <a:tc>
                  <a:txBody>
                    <a:bodyPr/>
                    <a:lstStyle/>
                    <a:p>
                      <a:pPr algn="l" fontAlgn="b"/>
                      <a:r>
                        <a:rPr lang="en-US" sz="1400" b="0" i="0" u="none" strike="noStrike" dirty="0">
                          <a:solidFill>
                            <a:srgbClr val="000000"/>
                          </a:solidFill>
                          <a:effectLst/>
                          <a:latin typeface="+mn-lt"/>
                        </a:rPr>
                        <a:t>Toughbook FZ-55 Docking Stations</a:t>
                      </a:r>
                    </a:p>
                  </a:txBody>
                  <a:tcPr marL="45720" marR="45720" marT="0" marB="0" anchor="b"/>
                </a:tc>
                <a:tc>
                  <a:txBody>
                    <a:bodyPr/>
                    <a:lstStyle/>
                    <a:p>
                      <a:pPr algn="r" fontAlgn="b"/>
                      <a:r>
                        <a:rPr lang="en-US" sz="1400" b="0" i="0" u="none" strike="noStrike" dirty="0">
                          <a:solidFill>
                            <a:srgbClr val="000000"/>
                          </a:solidFill>
                          <a:effectLst/>
                          <a:latin typeface="+mn-lt"/>
                        </a:rPr>
                        <a:t>$  1,000</a:t>
                      </a:r>
                    </a:p>
                  </a:txBody>
                  <a:tcPr marL="45720" marR="45720" marT="0" marB="0" anchor="b"/>
                </a:tc>
                <a:tc>
                  <a:txBody>
                    <a:bodyPr/>
                    <a:lstStyle/>
                    <a:p>
                      <a:pPr algn="r" fontAlgn="b"/>
                      <a:r>
                        <a:rPr lang="en-US" sz="1400" b="0" i="0" u="none" strike="noStrike" dirty="0">
                          <a:solidFill>
                            <a:srgbClr val="000000"/>
                          </a:solidFill>
                          <a:effectLst/>
                          <a:latin typeface="+mn-lt"/>
                        </a:rPr>
                        <a:t>$   7,000</a:t>
                      </a:r>
                    </a:p>
                  </a:txBody>
                  <a:tcPr marL="45720" marR="45720" marT="0" marB="0" anchor="b"/>
                </a:tc>
                <a:extLst>
                  <a:ext uri="{0D108BD9-81ED-4DB2-BD59-A6C34878D82A}">
                    <a16:rowId xmlns:a16="http://schemas.microsoft.com/office/drawing/2014/main" val="2167207735"/>
                  </a:ext>
                </a:extLst>
              </a:tr>
              <a:tr h="223520">
                <a:tc>
                  <a:txBody>
                    <a:bodyPr/>
                    <a:lstStyle/>
                    <a:p>
                      <a:pPr algn="l" fontAlgn="b"/>
                      <a:endParaRPr lang="en-US" sz="1400" b="0" i="0" u="none" strike="noStrike" dirty="0">
                        <a:solidFill>
                          <a:srgbClr val="000000"/>
                        </a:solidFill>
                        <a:effectLst/>
                        <a:latin typeface="+mn-lt"/>
                      </a:endParaRPr>
                    </a:p>
                  </a:txBody>
                  <a:tcPr marL="45720" marR="45720" marT="0" marB="0" anchor="b"/>
                </a:tc>
                <a:tc>
                  <a:txBody>
                    <a:bodyPr/>
                    <a:lstStyle/>
                    <a:p>
                      <a:pPr algn="r" fontAlgn="b"/>
                      <a:endParaRPr lang="en-US" sz="1400" b="0" i="0" u="none" strike="noStrike" dirty="0">
                        <a:solidFill>
                          <a:srgbClr val="000000"/>
                        </a:solidFill>
                        <a:effectLst/>
                        <a:latin typeface="+mn-lt"/>
                      </a:endParaRPr>
                    </a:p>
                  </a:txBody>
                  <a:tcPr marL="45720" marR="45720" marT="0" marB="0" anchor="b"/>
                </a:tc>
                <a:tc>
                  <a:txBody>
                    <a:bodyPr/>
                    <a:lstStyle/>
                    <a:p>
                      <a:pPr algn="r" fontAlgn="b"/>
                      <a:endParaRPr lang="en-US" sz="1400" b="0" i="0" u="none" strike="noStrike" dirty="0">
                        <a:solidFill>
                          <a:srgbClr val="000000"/>
                        </a:solidFill>
                        <a:effectLst/>
                        <a:latin typeface="+mn-lt"/>
                      </a:endParaRPr>
                    </a:p>
                  </a:txBody>
                  <a:tcPr marL="45720" marR="45720" marT="0" marB="0" anchor="b"/>
                </a:tc>
                <a:extLst>
                  <a:ext uri="{0D108BD9-81ED-4DB2-BD59-A6C34878D82A}">
                    <a16:rowId xmlns:a16="http://schemas.microsoft.com/office/drawing/2014/main" val="2360499292"/>
                  </a:ext>
                </a:extLst>
              </a:tr>
              <a:tr h="223520">
                <a:tc>
                  <a:txBody>
                    <a:bodyPr/>
                    <a:lstStyle/>
                    <a:p>
                      <a:pPr algn="l" fontAlgn="b"/>
                      <a:r>
                        <a:rPr lang="en-US" sz="1400" b="0" i="0" u="none" strike="noStrike" dirty="0">
                          <a:solidFill>
                            <a:srgbClr val="000000"/>
                          </a:solidFill>
                          <a:effectLst/>
                          <a:latin typeface="+mn-lt"/>
                        </a:rPr>
                        <a:t>TOTAL</a:t>
                      </a:r>
                    </a:p>
                  </a:txBody>
                  <a:tcPr marL="45720" marR="45720" marT="0" marB="0" anchor="b"/>
                </a:tc>
                <a:tc>
                  <a:txBody>
                    <a:bodyPr/>
                    <a:lstStyle/>
                    <a:p>
                      <a:pPr algn="r" fontAlgn="b"/>
                      <a:endParaRPr lang="en-US" sz="1400" b="0" i="0" u="none" strike="noStrike" dirty="0">
                        <a:solidFill>
                          <a:srgbClr val="000000"/>
                        </a:solidFill>
                        <a:effectLst/>
                        <a:latin typeface="+mn-lt"/>
                      </a:endParaRPr>
                    </a:p>
                  </a:txBody>
                  <a:tcPr marL="45720" marR="45720" marT="0" marB="0" anchor="b"/>
                </a:tc>
                <a:tc>
                  <a:txBody>
                    <a:bodyPr/>
                    <a:lstStyle/>
                    <a:p>
                      <a:pPr algn="r" fontAlgn="b"/>
                      <a:r>
                        <a:rPr lang="en-US" sz="1400" b="0" i="0" u="none" strike="noStrike" dirty="0">
                          <a:solidFill>
                            <a:srgbClr val="000000"/>
                          </a:solidFill>
                          <a:effectLst/>
                          <a:latin typeface="+mn-lt"/>
                        </a:rPr>
                        <a:t>$31,500</a:t>
                      </a:r>
                    </a:p>
                  </a:txBody>
                  <a:tcPr marL="45720" marR="45720" marT="0" marB="0" anchor="b"/>
                </a:tc>
                <a:extLst>
                  <a:ext uri="{0D108BD9-81ED-4DB2-BD59-A6C34878D82A}">
                    <a16:rowId xmlns:a16="http://schemas.microsoft.com/office/drawing/2014/main" val="1276855451"/>
                  </a:ext>
                </a:extLst>
              </a:tr>
            </a:tbl>
          </a:graphicData>
        </a:graphic>
      </p:graphicFrame>
    </p:spTree>
    <p:extLst>
      <p:ext uri="{BB962C8B-B14F-4D97-AF65-F5344CB8AC3E}">
        <p14:creationId xmlns:p14="http://schemas.microsoft.com/office/powerpoint/2010/main" val="1972752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72B4918-0132-4E52-878E-976E7991F6E3}"/>
              </a:ext>
            </a:extLst>
          </p:cNvPr>
          <p:cNvPicPr>
            <a:picLocks noChangeAspect="1"/>
          </p:cNvPicPr>
          <p:nvPr/>
        </p:nvPicPr>
        <p:blipFill>
          <a:blip r:embed="rId2"/>
          <a:stretch>
            <a:fillRect/>
          </a:stretch>
        </p:blipFill>
        <p:spPr>
          <a:xfrm>
            <a:off x="0" y="1317577"/>
            <a:ext cx="9144000" cy="4222845"/>
          </a:xfrm>
          <a:prstGeom prst="rect">
            <a:avLst/>
          </a:prstGeom>
        </p:spPr>
      </p:pic>
    </p:spTree>
    <p:extLst>
      <p:ext uri="{BB962C8B-B14F-4D97-AF65-F5344CB8AC3E}">
        <p14:creationId xmlns:p14="http://schemas.microsoft.com/office/powerpoint/2010/main" val="111275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3369" y="103869"/>
            <a:ext cx="5895650" cy="475013"/>
          </a:xfrm>
        </p:spPr>
        <p:txBody>
          <a:bodyPr>
            <a:normAutofit fontScale="90000"/>
          </a:bodyPr>
          <a:lstStyle/>
          <a:p>
            <a:r>
              <a:rPr lang="en-US" dirty="0"/>
              <a:t>Equipment: </a:t>
            </a:r>
            <a:r>
              <a:rPr lang="en-US" sz="3100" dirty="0"/>
              <a:t>Patrol</a:t>
            </a:r>
            <a:r>
              <a:rPr lang="en-US" dirty="0"/>
              <a:t> Vehicles	</a:t>
            </a:r>
          </a:p>
        </p:txBody>
      </p:sp>
      <p:sp>
        <p:nvSpPr>
          <p:cNvPr id="6" name="Text Placeholder 5"/>
          <p:cNvSpPr>
            <a:spLocks noGrp="1"/>
          </p:cNvSpPr>
          <p:nvPr>
            <p:ph type="body" sz="half" idx="2"/>
          </p:nvPr>
        </p:nvSpPr>
        <p:spPr>
          <a:xfrm>
            <a:off x="490177" y="916919"/>
            <a:ext cx="4855803" cy="5666595"/>
          </a:xfrm>
        </p:spPr>
        <p:txBody>
          <a:bodyPr>
            <a:noAutofit/>
          </a:bodyPr>
          <a:lstStyle/>
          <a:p>
            <a:r>
              <a:rPr lang="en-US" sz="1400" b="1" u="sng" dirty="0"/>
              <a:t>Description:</a:t>
            </a:r>
            <a:r>
              <a:rPr lang="en-US" sz="1400" dirty="0"/>
              <a:t> Procure 4 police vehicles.</a:t>
            </a:r>
          </a:p>
          <a:p>
            <a:r>
              <a:rPr lang="en-US" sz="1400" b="1" u="sng" dirty="0"/>
              <a:t>Justification</a:t>
            </a:r>
            <a:r>
              <a:rPr lang="en-US" sz="1400" dirty="0"/>
              <a:t>:  3-4 current police vehicles are in need of replacement.  These were purchased in 2019/2020 and will have 95,000+ miles and 1800+ hours of idle time. Vehicle powertrain warranty ends at 100,000 miles.</a:t>
            </a:r>
          </a:p>
          <a:p>
            <a:r>
              <a:rPr lang="en-US" sz="1400" dirty="0"/>
              <a:t>For a replacement, we propose to purchase similar vehicles to include Chevrolet Tahoe/Dodge Durango or Ford Interceptor.  </a:t>
            </a:r>
          </a:p>
          <a:p>
            <a:r>
              <a:rPr lang="en-US" sz="1400" b="1" u="sng" dirty="0"/>
              <a:t>Alternatives:</a:t>
            </a:r>
            <a:r>
              <a:rPr lang="en-US" sz="1400" dirty="0"/>
              <a:t>   Do not replace= high maintenance cost to keep running and lower resale value</a:t>
            </a:r>
          </a:p>
          <a:p>
            <a:r>
              <a:rPr lang="en-US" sz="1400" b="1" u="sng" dirty="0"/>
              <a:t>Budget Estimate: </a:t>
            </a:r>
            <a:endParaRPr lang="en-US" sz="1400" dirty="0"/>
          </a:p>
          <a:p>
            <a:endParaRPr lang="en-US" sz="1400" dirty="0"/>
          </a:p>
          <a:p>
            <a:endParaRPr lang="en-US" sz="1400" dirty="0"/>
          </a:p>
          <a:p>
            <a:endParaRPr lang="en-US" sz="1400" dirty="0"/>
          </a:p>
          <a:p>
            <a:endParaRPr lang="en-US" sz="1400" dirty="0"/>
          </a:p>
          <a:p>
            <a:r>
              <a:rPr lang="en-US" sz="1400" dirty="0"/>
              <a:t>*General Fund budget includes additional $14,000 for other related expenditures. </a:t>
            </a:r>
          </a:p>
          <a:p>
            <a:r>
              <a:rPr lang="en-US" sz="1400" b="1" u="sng" dirty="0"/>
              <a:t>Funding:</a:t>
            </a:r>
          </a:p>
        </p:txBody>
      </p:sp>
      <p:pic>
        <p:nvPicPr>
          <p:cNvPr id="7" name="Picture 6"/>
          <p:cNvPicPr>
            <a:picLocks noChangeAspect="1"/>
          </p:cNvPicPr>
          <p:nvPr/>
        </p:nvPicPr>
        <p:blipFill rotWithShape="1">
          <a:blip r:embed="rId2"/>
          <a:srcRect l="881" t="1175" r="-881" b="17187"/>
          <a:stretch/>
        </p:blipFill>
        <p:spPr>
          <a:xfrm>
            <a:off x="5616749" y="3865209"/>
            <a:ext cx="3087863" cy="1890656"/>
          </a:xfrm>
          <a:prstGeom prst="rect">
            <a:avLst/>
          </a:prstGeom>
          <a:ln>
            <a:solidFill>
              <a:schemeClr val="accent1"/>
            </a:solidFill>
          </a:ln>
        </p:spPr>
      </p:pic>
      <p:graphicFrame>
        <p:nvGraphicFramePr>
          <p:cNvPr id="9" name="Table 42">
            <a:extLst>
              <a:ext uri="{FF2B5EF4-FFF2-40B4-BE49-F238E27FC236}">
                <a16:creationId xmlns:a16="http://schemas.microsoft.com/office/drawing/2014/main" id="{DBF61E83-D0B9-40F9-B416-F010AFAFC5C2}"/>
              </a:ext>
            </a:extLst>
          </p:cNvPr>
          <p:cNvGraphicFramePr>
            <a:graphicFrameLocks noGrp="1"/>
          </p:cNvGraphicFramePr>
          <p:nvPr>
            <p:extLst>
              <p:ext uri="{D42A27DB-BD31-4B8C-83A1-F6EECF244321}">
                <p14:modId xmlns:p14="http://schemas.microsoft.com/office/powerpoint/2010/main" val="710525445"/>
              </p:ext>
            </p:extLst>
          </p:nvPr>
        </p:nvGraphicFramePr>
        <p:xfrm>
          <a:off x="619215" y="5558626"/>
          <a:ext cx="3558801" cy="901796"/>
        </p:xfrm>
        <a:graphic>
          <a:graphicData uri="http://schemas.openxmlformats.org/drawingml/2006/table">
            <a:tbl>
              <a:tblPr firstRow="1" bandRow="1">
                <a:tableStyleId>{5940675A-B579-460E-94D1-54222C63F5DA}</a:tableStyleId>
              </a:tblPr>
              <a:tblGrid>
                <a:gridCol w="1652337">
                  <a:extLst>
                    <a:ext uri="{9D8B030D-6E8A-4147-A177-3AD203B41FA5}">
                      <a16:colId xmlns:a16="http://schemas.microsoft.com/office/drawing/2014/main" val="1548512516"/>
                    </a:ext>
                  </a:extLst>
                </a:gridCol>
                <a:gridCol w="1906464">
                  <a:extLst>
                    <a:ext uri="{9D8B030D-6E8A-4147-A177-3AD203B41FA5}">
                      <a16:colId xmlns:a16="http://schemas.microsoft.com/office/drawing/2014/main" val="2361345894"/>
                    </a:ext>
                  </a:extLst>
                </a:gridCol>
              </a:tblGrid>
              <a:tr h="225449">
                <a:tc>
                  <a:txBody>
                    <a:bodyPr/>
                    <a:lstStyle/>
                    <a:p>
                      <a:pPr algn="l" fontAlgn="b"/>
                      <a:r>
                        <a:rPr lang="en-US" sz="1400" b="1" i="0" u="none" strike="noStrike" dirty="0">
                          <a:solidFill>
                            <a:srgbClr val="000000"/>
                          </a:solidFill>
                          <a:effectLst/>
                          <a:latin typeface="+mn-lt"/>
                        </a:rPr>
                        <a:t>Source</a:t>
                      </a:r>
                    </a:p>
                  </a:txBody>
                  <a:tcPr marL="45720" marR="45720" marT="0" marB="0" anchor="b"/>
                </a:tc>
                <a:tc>
                  <a:txBody>
                    <a:bodyPr/>
                    <a:lstStyle/>
                    <a:p>
                      <a:pPr algn="l" fontAlgn="b"/>
                      <a:r>
                        <a:rPr lang="en-US" sz="1400" b="1" i="0" u="none" strike="noStrike" dirty="0">
                          <a:solidFill>
                            <a:srgbClr val="000000"/>
                          </a:solidFill>
                          <a:effectLst/>
                          <a:latin typeface="+mn-lt"/>
                        </a:rPr>
                        <a:t>         Amount</a:t>
                      </a:r>
                    </a:p>
                  </a:txBody>
                  <a:tcPr marL="45720" marR="45720" marT="0" marB="0" anchor="b"/>
                </a:tc>
                <a:extLst>
                  <a:ext uri="{0D108BD9-81ED-4DB2-BD59-A6C34878D82A}">
                    <a16:rowId xmlns:a16="http://schemas.microsoft.com/office/drawing/2014/main" val="85221595"/>
                  </a:ext>
                </a:extLst>
              </a:tr>
              <a:tr h="225449">
                <a:tc>
                  <a:txBody>
                    <a:bodyPr/>
                    <a:lstStyle/>
                    <a:p>
                      <a:pPr algn="l" fontAlgn="b"/>
                      <a:r>
                        <a:rPr lang="en-US" sz="1400" b="0" i="0" u="none" strike="noStrike" dirty="0">
                          <a:solidFill>
                            <a:srgbClr val="000000"/>
                          </a:solidFill>
                          <a:effectLst/>
                          <a:latin typeface="+mn-lt"/>
                        </a:rPr>
                        <a:t>Police Capital Fund</a:t>
                      </a:r>
                    </a:p>
                  </a:txBody>
                  <a:tcPr marL="45720" marR="45720" marT="0" marB="0" anchor="b"/>
                </a:tc>
                <a:tc>
                  <a:txBody>
                    <a:bodyPr/>
                    <a:lstStyle/>
                    <a:p>
                      <a:pPr algn="r" fontAlgn="b"/>
                      <a:r>
                        <a:rPr lang="en-US" sz="1400" b="0" i="0" u="none" strike="noStrike" dirty="0">
                          <a:solidFill>
                            <a:srgbClr val="000000"/>
                          </a:solidFill>
                          <a:effectLst/>
                          <a:latin typeface="+mn-lt"/>
                        </a:rPr>
                        <a:t> $        186,000  </a:t>
                      </a:r>
                    </a:p>
                  </a:txBody>
                  <a:tcPr marL="45720" marR="45720" marT="0" marB="0" anchor="b"/>
                </a:tc>
                <a:extLst>
                  <a:ext uri="{0D108BD9-81ED-4DB2-BD59-A6C34878D82A}">
                    <a16:rowId xmlns:a16="http://schemas.microsoft.com/office/drawing/2014/main" val="4087828295"/>
                  </a:ext>
                </a:extLst>
              </a:tr>
              <a:tr h="225449">
                <a:tc>
                  <a:txBody>
                    <a:bodyPr/>
                    <a:lstStyle/>
                    <a:p>
                      <a:pPr algn="l" fontAlgn="b"/>
                      <a:r>
                        <a:rPr lang="en-US" sz="1400" b="0" i="0" u="none" strike="noStrike" dirty="0">
                          <a:solidFill>
                            <a:srgbClr val="000000"/>
                          </a:solidFill>
                          <a:effectLst/>
                          <a:latin typeface="+mn-lt"/>
                        </a:rPr>
                        <a:t>General Fund</a:t>
                      </a:r>
                    </a:p>
                  </a:txBody>
                  <a:tcPr marL="45720" marR="45720" marT="0" marB="0" anchor="b"/>
                </a:tc>
                <a:tc>
                  <a:txBody>
                    <a:bodyPr/>
                    <a:lstStyle/>
                    <a:p>
                      <a:pPr algn="r" fontAlgn="b"/>
                      <a:r>
                        <a:rPr lang="en-US" sz="1400" b="0" i="0" u="none" strike="noStrike" dirty="0">
                          <a:solidFill>
                            <a:srgbClr val="000000"/>
                          </a:solidFill>
                          <a:effectLst/>
                          <a:latin typeface="+mn-lt"/>
                        </a:rPr>
                        <a:t>$           14,000</a:t>
                      </a:r>
                    </a:p>
                  </a:txBody>
                  <a:tcPr marL="45720" marR="45720" marT="0" marB="0" anchor="b"/>
                </a:tc>
                <a:extLst>
                  <a:ext uri="{0D108BD9-81ED-4DB2-BD59-A6C34878D82A}">
                    <a16:rowId xmlns:a16="http://schemas.microsoft.com/office/drawing/2014/main" val="2962723309"/>
                  </a:ext>
                </a:extLst>
              </a:tr>
              <a:tr h="225449">
                <a:tc>
                  <a:txBody>
                    <a:bodyPr/>
                    <a:lstStyle/>
                    <a:p>
                      <a:pPr algn="l" fontAlgn="b"/>
                      <a:r>
                        <a:rPr lang="en-US" sz="1400" b="0" i="0" u="none" strike="noStrike" dirty="0">
                          <a:solidFill>
                            <a:srgbClr val="000000"/>
                          </a:solidFill>
                          <a:effectLst/>
                          <a:latin typeface="+mn-lt"/>
                        </a:rPr>
                        <a:t>Total</a:t>
                      </a:r>
                    </a:p>
                  </a:txBody>
                  <a:tcPr marL="45720" marR="45720" marT="0" marB="0" anchor="b"/>
                </a:tc>
                <a:tc>
                  <a:txBody>
                    <a:bodyPr/>
                    <a:lstStyle/>
                    <a:p>
                      <a:pPr algn="r" fontAlgn="b"/>
                      <a:r>
                        <a:rPr lang="en-US" sz="1400" b="0" i="0" u="none" strike="noStrike" dirty="0">
                          <a:solidFill>
                            <a:srgbClr val="000000"/>
                          </a:solidFill>
                          <a:effectLst/>
                          <a:latin typeface="+mn-lt"/>
                        </a:rPr>
                        <a:t>$        200,000</a:t>
                      </a:r>
                    </a:p>
                  </a:txBody>
                  <a:tcPr marL="45720" marR="45720" marT="0" marB="0" anchor="b"/>
                </a:tc>
                <a:extLst>
                  <a:ext uri="{0D108BD9-81ED-4DB2-BD59-A6C34878D82A}">
                    <a16:rowId xmlns:a16="http://schemas.microsoft.com/office/drawing/2014/main" val="3812417231"/>
                  </a:ext>
                </a:extLst>
              </a:tr>
            </a:tbl>
          </a:graphicData>
        </a:graphic>
      </p:graphicFrame>
      <p:graphicFrame>
        <p:nvGraphicFramePr>
          <p:cNvPr id="15" name="Table 42">
            <a:extLst>
              <a:ext uri="{FF2B5EF4-FFF2-40B4-BE49-F238E27FC236}">
                <a16:creationId xmlns:a16="http://schemas.microsoft.com/office/drawing/2014/main" id="{BF6F9E22-B2F8-41B1-A039-DB638983D677}"/>
              </a:ext>
            </a:extLst>
          </p:cNvPr>
          <p:cNvGraphicFramePr>
            <a:graphicFrameLocks noGrp="1"/>
          </p:cNvGraphicFramePr>
          <p:nvPr>
            <p:extLst>
              <p:ext uri="{D42A27DB-BD31-4B8C-83A1-F6EECF244321}">
                <p14:modId xmlns:p14="http://schemas.microsoft.com/office/powerpoint/2010/main" val="966658908"/>
              </p:ext>
            </p:extLst>
          </p:nvPr>
        </p:nvGraphicFramePr>
        <p:xfrm>
          <a:off x="619215" y="3429000"/>
          <a:ext cx="4257346" cy="1280160"/>
        </p:xfrm>
        <a:graphic>
          <a:graphicData uri="http://schemas.openxmlformats.org/drawingml/2006/table">
            <a:tbl>
              <a:tblPr firstRow="1" bandRow="1">
                <a:tableStyleId>{5940675A-B579-460E-94D1-54222C63F5DA}</a:tableStyleId>
              </a:tblPr>
              <a:tblGrid>
                <a:gridCol w="1321931">
                  <a:extLst>
                    <a:ext uri="{9D8B030D-6E8A-4147-A177-3AD203B41FA5}">
                      <a16:colId xmlns:a16="http://schemas.microsoft.com/office/drawing/2014/main" val="1548512516"/>
                    </a:ext>
                  </a:extLst>
                </a:gridCol>
                <a:gridCol w="1468565">
                  <a:extLst>
                    <a:ext uri="{9D8B030D-6E8A-4147-A177-3AD203B41FA5}">
                      <a16:colId xmlns:a16="http://schemas.microsoft.com/office/drawing/2014/main" val="2361345894"/>
                    </a:ext>
                  </a:extLst>
                </a:gridCol>
                <a:gridCol w="1466850">
                  <a:extLst>
                    <a:ext uri="{9D8B030D-6E8A-4147-A177-3AD203B41FA5}">
                      <a16:colId xmlns:a16="http://schemas.microsoft.com/office/drawing/2014/main" val="1456748579"/>
                    </a:ext>
                  </a:extLst>
                </a:gridCol>
              </a:tblGrid>
              <a:tr h="148905">
                <a:tc>
                  <a:txBody>
                    <a:bodyPr/>
                    <a:lstStyle/>
                    <a:p>
                      <a:pPr algn="l" fontAlgn="b"/>
                      <a:r>
                        <a:rPr lang="en-US" sz="1400" b="1" i="0" u="none" strike="noStrike" dirty="0">
                          <a:solidFill>
                            <a:srgbClr val="000000"/>
                          </a:solidFill>
                          <a:effectLst/>
                          <a:latin typeface="+mn-lt"/>
                        </a:rPr>
                        <a:t>Expense</a:t>
                      </a:r>
                    </a:p>
                  </a:txBody>
                  <a:tcPr marL="45720" marR="45720" marT="0" marB="0" anchor="b"/>
                </a:tc>
                <a:tc>
                  <a:txBody>
                    <a:bodyPr/>
                    <a:lstStyle/>
                    <a:p>
                      <a:pPr algn="l" fontAlgn="b"/>
                      <a:r>
                        <a:rPr lang="en-US" sz="1400" b="1" i="0" u="none" strike="noStrike" dirty="0">
                          <a:solidFill>
                            <a:srgbClr val="000000"/>
                          </a:solidFill>
                          <a:effectLst/>
                          <a:latin typeface="+mn-lt"/>
                        </a:rPr>
                        <a:t>         Amount Each</a:t>
                      </a:r>
                    </a:p>
                  </a:txBody>
                  <a:tcPr marL="45720" marR="45720" marT="0" marB="0" anchor="b"/>
                </a:tc>
                <a:tc>
                  <a:txBody>
                    <a:bodyPr/>
                    <a:lstStyle/>
                    <a:p>
                      <a:pPr algn="l" fontAlgn="b"/>
                      <a:endParaRPr lang="en-US" sz="1400" b="1" i="0" u="none" strike="noStrike" dirty="0">
                        <a:solidFill>
                          <a:srgbClr val="000000"/>
                        </a:solidFill>
                        <a:effectLst/>
                        <a:latin typeface="+mn-lt"/>
                      </a:endParaRPr>
                    </a:p>
                  </a:txBody>
                  <a:tcPr marL="45720" marR="45720" marT="0" marB="0" anchor="b"/>
                </a:tc>
                <a:extLst>
                  <a:ext uri="{0D108BD9-81ED-4DB2-BD59-A6C34878D82A}">
                    <a16:rowId xmlns:a16="http://schemas.microsoft.com/office/drawing/2014/main" val="85221595"/>
                  </a:ext>
                </a:extLst>
              </a:tr>
              <a:tr h="0">
                <a:tc>
                  <a:txBody>
                    <a:bodyPr/>
                    <a:lstStyle/>
                    <a:p>
                      <a:pPr algn="l" fontAlgn="b"/>
                      <a:r>
                        <a:rPr lang="en-US" sz="1400" b="0" i="0" u="none" strike="noStrike" dirty="0">
                          <a:solidFill>
                            <a:srgbClr val="000000"/>
                          </a:solidFill>
                          <a:effectLst/>
                          <a:latin typeface="+mn-lt"/>
                        </a:rPr>
                        <a:t>Vehicle Purchase</a:t>
                      </a:r>
                    </a:p>
                  </a:txBody>
                  <a:tcPr marL="45720" marR="45720" marT="0" marB="0" anchor="b"/>
                </a:tc>
                <a:tc>
                  <a:txBody>
                    <a:bodyPr/>
                    <a:lstStyle/>
                    <a:p>
                      <a:pPr marL="0" indent="0" algn="r" fontAlgn="b">
                        <a:tabLst>
                          <a:tab pos="114300" algn="l"/>
                        </a:tabLst>
                      </a:pPr>
                      <a:r>
                        <a:rPr lang="en-US" sz="1400" b="0" i="0" u="none" strike="noStrike" dirty="0">
                          <a:solidFill>
                            <a:srgbClr val="000000"/>
                          </a:solidFill>
                          <a:effectLst/>
                          <a:latin typeface="+mn-lt"/>
                        </a:rPr>
                        <a:t>$    43,000</a:t>
                      </a:r>
                    </a:p>
                  </a:txBody>
                  <a:tcPr marL="45720" marR="45720" marT="0" marB="0" anchor="b"/>
                </a:tc>
                <a:tc>
                  <a:txBody>
                    <a:bodyPr/>
                    <a:lstStyle/>
                    <a:p>
                      <a:pPr algn="r" fontAlgn="b"/>
                      <a:r>
                        <a:rPr lang="en-US" sz="1400" b="0" i="0" u="none" strike="noStrike" dirty="0">
                          <a:solidFill>
                            <a:srgbClr val="000000"/>
                          </a:solidFill>
                          <a:effectLst/>
                          <a:latin typeface="+mn-lt"/>
                        </a:rPr>
                        <a:t>$  129,000</a:t>
                      </a:r>
                    </a:p>
                  </a:txBody>
                  <a:tcPr marL="45720" marR="45720" marT="0" marB="0" anchor="b"/>
                </a:tc>
                <a:extLst>
                  <a:ext uri="{0D108BD9-81ED-4DB2-BD59-A6C34878D82A}">
                    <a16:rowId xmlns:a16="http://schemas.microsoft.com/office/drawing/2014/main" val="4087828295"/>
                  </a:ext>
                </a:extLst>
              </a:tr>
              <a:tr h="0">
                <a:tc>
                  <a:txBody>
                    <a:bodyPr/>
                    <a:lstStyle/>
                    <a:p>
                      <a:pPr algn="l" fontAlgn="b"/>
                      <a:r>
                        <a:rPr lang="en-US" sz="1400" b="0" i="0" u="none" strike="noStrike" dirty="0">
                          <a:solidFill>
                            <a:srgbClr val="000000"/>
                          </a:solidFill>
                          <a:effectLst/>
                          <a:latin typeface="+mn-lt"/>
                        </a:rPr>
                        <a:t>Set Up / Outfitting</a:t>
                      </a:r>
                    </a:p>
                  </a:txBody>
                  <a:tcPr marL="45720" marR="45720" marT="0" marB="0" anchor="b"/>
                </a:tc>
                <a:tc>
                  <a:txBody>
                    <a:bodyPr/>
                    <a:lstStyle/>
                    <a:p>
                      <a:pPr algn="r" fontAlgn="b"/>
                      <a:r>
                        <a:rPr lang="en-US" sz="1400" b="0" i="0" u="none" strike="noStrike" dirty="0">
                          <a:solidFill>
                            <a:srgbClr val="000000"/>
                          </a:solidFill>
                          <a:effectLst/>
                          <a:latin typeface="+mn-lt"/>
                        </a:rPr>
                        <a:t>$    19,000</a:t>
                      </a:r>
                    </a:p>
                  </a:txBody>
                  <a:tcPr marL="45720" marR="45720" marT="0" marB="0" anchor="b"/>
                </a:tc>
                <a:tc>
                  <a:txBody>
                    <a:bodyPr/>
                    <a:lstStyle/>
                    <a:p>
                      <a:pPr algn="r" fontAlgn="b"/>
                      <a:r>
                        <a:rPr lang="en-US" sz="1400" b="0" i="0" u="none" strike="noStrike" dirty="0">
                          <a:solidFill>
                            <a:srgbClr val="000000"/>
                          </a:solidFill>
                          <a:effectLst/>
                          <a:latin typeface="+mn-lt"/>
                        </a:rPr>
                        <a:t>$    57,000</a:t>
                      </a:r>
                    </a:p>
                  </a:txBody>
                  <a:tcPr marL="45720" marR="45720" marT="0" marB="0" anchor="b"/>
                </a:tc>
                <a:extLst>
                  <a:ext uri="{0D108BD9-81ED-4DB2-BD59-A6C34878D82A}">
                    <a16:rowId xmlns:a16="http://schemas.microsoft.com/office/drawing/2014/main" val="2167207735"/>
                  </a:ext>
                </a:extLst>
              </a:tr>
              <a:tr h="0">
                <a:tc>
                  <a:txBody>
                    <a:bodyPr/>
                    <a:lstStyle/>
                    <a:p>
                      <a:pPr algn="l" fontAlgn="b"/>
                      <a:r>
                        <a:rPr lang="en-US" sz="1400" b="0" i="0" u="none" strike="noStrike" dirty="0">
                          <a:solidFill>
                            <a:srgbClr val="000000"/>
                          </a:solidFill>
                          <a:effectLst/>
                          <a:latin typeface="+mn-lt"/>
                        </a:rPr>
                        <a:t>Total</a:t>
                      </a:r>
                    </a:p>
                  </a:txBody>
                  <a:tcPr marL="45720" marR="45720" marT="0" marB="0" anchor="b"/>
                </a:tc>
                <a:tc>
                  <a:txBody>
                    <a:bodyPr/>
                    <a:lstStyle/>
                    <a:p>
                      <a:pPr algn="r" fontAlgn="b"/>
                      <a:endParaRPr lang="en-US" sz="1400" b="0" i="0" u="none" strike="noStrike" dirty="0">
                        <a:solidFill>
                          <a:srgbClr val="000000"/>
                        </a:solidFill>
                        <a:effectLst/>
                        <a:latin typeface="+mn-lt"/>
                      </a:endParaRPr>
                    </a:p>
                    <a:p>
                      <a:pPr algn="r" fontAlgn="b"/>
                      <a:r>
                        <a:rPr lang="en-US" sz="1400" b="0" i="0" u="none" strike="noStrike" dirty="0">
                          <a:solidFill>
                            <a:srgbClr val="000000"/>
                          </a:solidFill>
                          <a:effectLst/>
                          <a:latin typeface="+mn-lt"/>
                        </a:rPr>
                        <a:t>$    62,000</a:t>
                      </a:r>
                    </a:p>
                  </a:txBody>
                  <a:tcPr marL="45720" marR="45720" marT="0" marB="0" anchor="b"/>
                </a:tc>
                <a:tc>
                  <a:txBody>
                    <a:bodyPr/>
                    <a:lstStyle/>
                    <a:p>
                      <a:pPr algn="r" fontAlgn="b"/>
                      <a:r>
                        <a:rPr lang="en-US" sz="1400" b="0" i="0" u="none" strike="noStrike" dirty="0">
                          <a:solidFill>
                            <a:srgbClr val="000000"/>
                          </a:solidFill>
                          <a:effectLst/>
                          <a:latin typeface="+mn-lt"/>
                        </a:rPr>
                        <a:t>$  186,000</a:t>
                      </a:r>
                    </a:p>
                  </a:txBody>
                  <a:tcPr marL="45720" marR="45720" marT="0" marB="0" anchor="b"/>
                </a:tc>
                <a:extLst>
                  <a:ext uri="{0D108BD9-81ED-4DB2-BD59-A6C34878D82A}">
                    <a16:rowId xmlns:a16="http://schemas.microsoft.com/office/drawing/2014/main" val="1276855451"/>
                  </a:ext>
                </a:extLst>
              </a:tr>
            </a:tbl>
          </a:graphicData>
        </a:graphic>
      </p:graphicFrame>
      <p:pic>
        <p:nvPicPr>
          <p:cNvPr id="3" name="Picture 2">
            <a:extLst>
              <a:ext uri="{FF2B5EF4-FFF2-40B4-BE49-F238E27FC236}">
                <a16:creationId xmlns:a16="http://schemas.microsoft.com/office/drawing/2014/main" id="{A0545C6A-2237-45EA-9534-BFFE9DFBAD44}"/>
              </a:ext>
            </a:extLst>
          </p:cNvPr>
          <p:cNvPicPr>
            <a:picLocks noChangeAspect="1"/>
          </p:cNvPicPr>
          <p:nvPr/>
        </p:nvPicPr>
        <p:blipFill>
          <a:blip r:embed="rId3"/>
          <a:stretch>
            <a:fillRect/>
          </a:stretch>
        </p:blipFill>
        <p:spPr>
          <a:xfrm>
            <a:off x="5742364" y="1294821"/>
            <a:ext cx="2762250" cy="1697970"/>
          </a:xfrm>
          <a:prstGeom prst="rect">
            <a:avLst/>
          </a:prstGeom>
        </p:spPr>
      </p:pic>
      <p:sp>
        <p:nvSpPr>
          <p:cNvPr id="13" name="TextBox 12">
            <a:extLst>
              <a:ext uri="{FF2B5EF4-FFF2-40B4-BE49-F238E27FC236}">
                <a16:creationId xmlns:a16="http://schemas.microsoft.com/office/drawing/2014/main" id="{132836F8-D686-43A9-8C25-7FCBC7365115}"/>
              </a:ext>
            </a:extLst>
          </p:cNvPr>
          <p:cNvSpPr txBox="1"/>
          <p:nvPr/>
        </p:nvSpPr>
        <p:spPr>
          <a:xfrm>
            <a:off x="6900195" y="145715"/>
            <a:ext cx="2104105" cy="307777"/>
          </a:xfrm>
          <a:prstGeom prst="rect">
            <a:avLst/>
          </a:prstGeom>
          <a:noFill/>
        </p:spPr>
        <p:txBody>
          <a:bodyPr wrap="square">
            <a:spAutoFit/>
          </a:bodyPr>
          <a:lstStyle/>
          <a:p>
            <a:r>
              <a:rPr lang="en-US" sz="1400" b="1" u="sng" dirty="0"/>
              <a:t>CIP Section:</a:t>
            </a:r>
            <a:r>
              <a:rPr lang="en-US" sz="1400" dirty="0"/>
              <a:t> Police</a:t>
            </a:r>
          </a:p>
        </p:txBody>
      </p:sp>
    </p:spTree>
    <p:extLst>
      <p:ext uri="{BB962C8B-B14F-4D97-AF65-F5344CB8AC3E}">
        <p14:creationId xmlns:p14="http://schemas.microsoft.com/office/powerpoint/2010/main" val="4194887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748CD70-2238-4D2A-A8EB-911207570294}"/>
              </a:ext>
            </a:extLst>
          </p:cNvPr>
          <p:cNvSpPr txBox="1"/>
          <p:nvPr/>
        </p:nvSpPr>
        <p:spPr>
          <a:xfrm>
            <a:off x="6440595" y="6035766"/>
            <a:ext cx="1333850" cy="307777"/>
          </a:xfrm>
          <a:prstGeom prst="rect">
            <a:avLst/>
          </a:prstGeom>
          <a:noFill/>
        </p:spPr>
        <p:txBody>
          <a:bodyPr wrap="square" rtlCol="0">
            <a:spAutoFit/>
          </a:bodyPr>
          <a:lstStyle/>
          <a:p>
            <a:r>
              <a:rPr lang="en-US" sz="1400" dirty="0"/>
              <a:t>   Old Taser X26</a:t>
            </a:r>
          </a:p>
        </p:txBody>
      </p:sp>
      <p:sp>
        <p:nvSpPr>
          <p:cNvPr id="13" name="TextBox 12">
            <a:extLst>
              <a:ext uri="{FF2B5EF4-FFF2-40B4-BE49-F238E27FC236}">
                <a16:creationId xmlns:a16="http://schemas.microsoft.com/office/drawing/2014/main" id="{3E595FCA-B46F-46E0-B241-80207993D3B3}"/>
              </a:ext>
            </a:extLst>
          </p:cNvPr>
          <p:cNvSpPr txBox="1"/>
          <p:nvPr/>
        </p:nvSpPr>
        <p:spPr>
          <a:xfrm>
            <a:off x="6360812" y="3270367"/>
            <a:ext cx="1563988" cy="307777"/>
          </a:xfrm>
          <a:prstGeom prst="rect">
            <a:avLst/>
          </a:prstGeom>
          <a:noFill/>
        </p:spPr>
        <p:txBody>
          <a:bodyPr wrap="square" rtlCol="0">
            <a:spAutoFit/>
          </a:bodyPr>
          <a:lstStyle/>
          <a:p>
            <a:r>
              <a:rPr lang="en-US" sz="1400" dirty="0"/>
              <a:t>         New Taser 10</a:t>
            </a:r>
          </a:p>
        </p:txBody>
      </p:sp>
      <p:sp>
        <p:nvSpPr>
          <p:cNvPr id="17" name="Text Placeholder 5">
            <a:extLst>
              <a:ext uri="{FF2B5EF4-FFF2-40B4-BE49-F238E27FC236}">
                <a16:creationId xmlns:a16="http://schemas.microsoft.com/office/drawing/2014/main" id="{B3979857-832F-4A47-819F-C25A00996C67}"/>
              </a:ext>
            </a:extLst>
          </p:cNvPr>
          <p:cNvSpPr txBox="1">
            <a:spLocks/>
          </p:cNvSpPr>
          <p:nvPr/>
        </p:nvSpPr>
        <p:spPr>
          <a:xfrm>
            <a:off x="446699" y="801966"/>
            <a:ext cx="4401935" cy="577467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400" b="1" u="sng" dirty="0"/>
              <a:t>Description:</a:t>
            </a:r>
            <a:r>
              <a:rPr lang="en-US" sz="1400" dirty="0"/>
              <a:t> The replacement of 15 Axon Tasers.</a:t>
            </a:r>
          </a:p>
          <a:p>
            <a:r>
              <a:rPr lang="en-US" sz="1400" b="1" u="sng" dirty="0"/>
              <a:t>Justification</a:t>
            </a:r>
            <a:r>
              <a:rPr lang="en-US" sz="1400" dirty="0"/>
              <a:t>:  Our current Tasers are becoming out of date and need to be replaced. This will be a bundled purchase of Tasers, batteries, battery charges, training cartridges and a five year warranty on these items items</a:t>
            </a:r>
          </a:p>
          <a:p>
            <a:r>
              <a:rPr lang="en-US" sz="1400" b="1" u="sng" dirty="0"/>
              <a:t>Alternatives:</a:t>
            </a:r>
            <a:r>
              <a:rPr lang="en-US" sz="1400" dirty="0"/>
              <a:t>   Replacing them individual when needed and a substantially higher cost per unit and the bundled price includes yearly training cartridges which currently cost $40 per cartridge.</a:t>
            </a:r>
          </a:p>
          <a:p>
            <a:r>
              <a:rPr lang="en-US" sz="1400" b="1" u="sng" dirty="0"/>
              <a:t>Note:  </a:t>
            </a:r>
            <a:r>
              <a:rPr lang="en-US" sz="1400" dirty="0"/>
              <a:t>This is only estimated as we have just begun the process and the price and quantity of Taser 10’s may change.</a:t>
            </a:r>
            <a:endParaRPr lang="en-US" sz="1400" b="1" u="sng" dirty="0"/>
          </a:p>
          <a:p>
            <a:endParaRPr lang="en-US" sz="1400" dirty="0"/>
          </a:p>
          <a:p>
            <a:r>
              <a:rPr lang="en-US" sz="1400" b="1" u="sng" dirty="0"/>
              <a:t>Budget Estimate:</a:t>
            </a:r>
          </a:p>
          <a:p>
            <a:endParaRPr lang="en-US" sz="1400" b="1" u="sng" dirty="0"/>
          </a:p>
          <a:p>
            <a:endParaRPr lang="en-US" sz="1400" b="1" u="sng" dirty="0"/>
          </a:p>
          <a:p>
            <a:endParaRPr lang="en-US" sz="1400" b="1" u="sng" dirty="0"/>
          </a:p>
          <a:p>
            <a:endParaRPr lang="en-US" sz="1400" b="1" u="sng" dirty="0"/>
          </a:p>
          <a:p>
            <a:endParaRPr lang="en-US" sz="1400" b="1" u="sng" dirty="0"/>
          </a:p>
          <a:p>
            <a:r>
              <a:rPr lang="en-US" sz="1400" b="1" u="sng" dirty="0"/>
              <a:t>Funding:</a:t>
            </a:r>
            <a:r>
              <a:rPr lang="en-US" sz="1400" dirty="0"/>
              <a:t> To be funded from Drug/Felony Forfeiture Fund.</a:t>
            </a:r>
          </a:p>
          <a:p>
            <a:endParaRPr lang="en-US" sz="1400" dirty="0"/>
          </a:p>
        </p:txBody>
      </p:sp>
      <p:sp>
        <p:nvSpPr>
          <p:cNvPr id="11" name="TextBox 10">
            <a:extLst>
              <a:ext uri="{FF2B5EF4-FFF2-40B4-BE49-F238E27FC236}">
                <a16:creationId xmlns:a16="http://schemas.microsoft.com/office/drawing/2014/main" id="{55AC5D8E-4EA7-4DF3-9151-92856CAFBDF6}"/>
              </a:ext>
            </a:extLst>
          </p:cNvPr>
          <p:cNvSpPr txBox="1"/>
          <p:nvPr/>
        </p:nvSpPr>
        <p:spPr>
          <a:xfrm>
            <a:off x="6900195" y="145715"/>
            <a:ext cx="2104105" cy="307777"/>
          </a:xfrm>
          <a:prstGeom prst="rect">
            <a:avLst/>
          </a:prstGeom>
          <a:noFill/>
        </p:spPr>
        <p:txBody>
          <a:bodyPr wrap="square">
            <a:spAutoFit/>
          </a:bodyPr>
          <a:lstStyle/>
          <a:p>
            <a:r>
              <a:rPr lang="en-US" sz="1400" b="1" u="sng" dirty="0"/>
              <a:t>CIP Section:</a:t>
            </a:r>
            <a:r>
              <a:rPr lang="en-US" sz="1400" dirty="0"/>
              <a:t> Police</a:t>
            </a:r>
          </a:p>
        </p:txBody>
      </p:sp>
      <p:sp>
        <p:nvSpPr>
          <p:cNvPr id="16" name="Title 3">
            <a:extLst>
              <a:ext uri="{FF2B5EF4-FFF2-40B4-BE49-F238E27FC236}">
                <a16:creationId xmlns:a16="http://schemas.microsoft.com/office/drawing/2014/main" id="{BCB6B36F-0540-45D4-A516-421AEBEF4E80}"/>
              </a:ext>
            </a:extLst>
          </p:cNvPr>
          <p:cNvSpPr txBox="1">
            <a:spLocks/>
          </p:cNvSpPr>
          <p:nvPr/>
        </p:nvSpPr>
        <p:spPr>
          <a:xfrm>
            <a:off x="403760" y="62098"/>
            <a:ext cx="6112041" cy="4750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2800" dirty="0"/>
              <a:t>Equipment: Taser Replacement	</a:t>
            </a:r>
          </a:p>
        </p:txBody>
      </p:sp>
      <p:graphicFrame>
        <p:nvGraphicFramePr>
          <p:cNvPr id="10" name="Table 42">
            <a:extLst>
              <a:ext uri="{FF2B5EF4-FFF2-40B4-BE49-F238E27FC236}">
                <a16:creationId xmlns:a16="http://schemas.microsoft.com/office/drawing/2014/main" id="{4C34DDB1-FD12-4DE4-8A15-DE3E125B7576}"/>
              </a:ext>
            </a:extLst>
          </p:cNvPr>
          <p:cNvGraphicFramePr>
            <a:graphicFrameLocks noGrp="1"/>
          </p:cNvGraphicFramePr>
          <p:nvPr/>
        </p:nvGraphicFramePr>
        <p:xfrm>
          <a:off x="446700" y="4255201"/>
          <a:ext cx="4547332" cy="894080"/>
        </p:xfrm>
        <a:graphic>
          <a:graphicData uri="http://schemas.openxmlformats.org/drawingml/2006/table">
            <a:tbl>
              <a:tblPr firstRow="1" bandRow="1">
                <a:tableStyleId>{5940675A-B579-460E-94D1-54222C63F5DA}</a:tableStyleId>
              </a:tblPr>
              <a:tblGrid>
                <a:gridCol w="2130288">
                  <a:extLst>
                    <a:ext uri="{9D8B030D-6E8A-4147-A177-3AD203B41FA5}">
                      <a16:colId xmlns:a16="http://schemas.microsoft.com/office/drawing/2014/main" val="1548512516"/>
                    </a:ext>
                  </a:extLst>
                </a:gridCol>
                <a:gridCol w="1388343">
                  <a:extLst>
                    <a:ext uri="{9D8B030D-6E8A-4147-A177-3AD203B41FA5}">
                      <a16:colId xmlns:a16="http://schemas.microsoft.com/office/drawing/2014/main" val="2361345894"/>
                    </a:ext>
                  </a:extLst>
                </a:gridCol>
                <a:gridCol w="1028701">
                  <a:extLst>
                    <a:ext uri="{9D8B030D-6E8A-4147-A177-3AD203B41FA5}">
                      <a16:colId xmlns:a16="http://schemas.microsoft.com/office/drawing/2014/main" val="2610120094"/>
                    </a:ext>
                  </a:extLst>
                </a:gridCol>
              </a:tblGrid>
              <a:tr h="223520">
                <a:tc>
                  <a:txBody>
                    <a:bodyPr/>
                    <a:lstStyle/>
                    <a:p>
                      <a:pPr algn="l" fontAlgn="b"/>
                      <a:r>
                        <a:rPr lang="en-US" sz="1400" b="1" i="0" u="none" strike="noStrike" dirty="0">
                          <a:solidFill>
                            <a:srgbClr val="000000"/>
                          </a:solidFill>
                          <a:effectLst/>
                          <a:latin typeface="+mn-lt"/>
                        </a:rPr>
                        <a:t>Item</a:t>
                      </a:r>
                    </a:p>
                  </a:txBody>
                  <a:tcPr marL="45720" marR="45720" marT="0" marB="0" anchor="b"/>
                </a:tc>
                <a:tc>
                  <a:txBody>
                    <a:bodyPr/>
                    <a:lstStyle/>
                    <a:p>
                      <a:pPr algn="l" fontAlgn="b"/>
                      <a:r>
                        <a:rPr lang="en-US" sz="1400" b="1" i="0" u="none" strike="noStrike" dirty="0">
                          <a:solidFill>
                            <a:srgbClr val="000000"/>
                          </a:solidFill>
                          <a:effectLst/>
                          <a:latin typeface="+mn-lt"/>
                        </a:rPr>
                        <a:t>Amount Each</a:t>
                      </a:r>
                    </a:p>
                  </a:txBody>
                  <a:tcPr marL="45720" marR="45720" marT="0" marB="0" anchor="b"/>
                </a:tc>
                <a:tc>
                  <a:txBody>
                    <a:bodyPr/>
                    <a:lstStyle/>
                    <a:p>
                      <a:pPr algn="l" fontAlgn="b"/>
                      <a:r>
                        <a:rPr lang="en-US" sz="1400" b="1" i="0" u="none" strike="noStrike" dirty="0">
                          <a:solidFill>
                            <a:srgbClr val="000000"/>
                          </a:solidFill>
                          <a:effectLst/>
                          <a:latin typeface="+mn-lt"/>
                        </a:rPr>
                        <a:t>Total</a:t>
                      </a:r>
                    </a:p>
                  </a:txBody>
                  <a:tcPr marL="45720" marR="45720" marT="0" marB="0" anchor="b"/>
                </a:tc>
                <a:extLst>
                  <a:ext uri="{0D108BD9-81ED-4DB2-BD59-A6C34878D82A}">
                    <a16:rowId xmlns:a16="http://schemas.microsoft.com/office/drawing/2014/main" val="85221595"/>
                  </a:ext>
                </a:extLst>
              </a:tr>
              <a:tr h="223520">
                <a:tc>
                  <a:txBody>
                    <a:bodyPr/>
                    <a:lstStyle/>
                    <a:p>
                      <a:pPr algn="l" fontAlgn="b"/>
                      <a:r>
                        <a:rPr lang="en-US" sz="1400" b="0" i="0" u="none" strike="noStrike" dirty="0">
                          <a:solidFill>
                            <a:srgbClr val="000000"/>
                          </a:solidFill>
                          <a:effectLst/>
                          <a:latin typeface="+mn-lt"/>
                        </a:rPr>
                        <a:t>Taser 10 Bundle for 15 units</a:t>
                      </a:r>
                    </a:p>
                  </a:txBody>
                  <a:tcPr marL="45720" marR="45720" marT="0" marB="0" anchor="b"/>
                </a:tc>
                <a:tc>
                  <a:txBody>
                    <a:bodyPr/>
                    <a:lstStyle/>
                    <a:p>
                      <a:pPr algn="r" fontAlgn="b"/>
                      <a:r>
                        <a:rPr lang="en-US" sz="1400" b="0" i="0" u="none" strike="noStrike" dirty="0">
                          <a:solidFill>
                            <a:srgbClr val="000000"/>
                          </a:solidFill>
                          <a:effectLst/>
                          <a:latin typeface="+mn-lt"/>
                        </a:rPr>
                        <a:t>TBD </a:t>
                      </a:r>
                    </a:p>
                  </a:txBody>
                  <a:tcPr marL="45720" marR="45720" marT="0" marB="0" anchor="b"/>
                </a:tc>
                <a:tc>
                  <a:txBody>
                    <a:bodyPr/>
                    <a:lstStyle/>
                    <a:p>
                      <a:pPr algn="r" fontAlgn="b"/>
                      <a:r>
                        <a:rPr lang="en-US" sz="1400" b="0" i="0" u="none" strike="noStrike" dirty="0">
                          <a:solidFill>
                            <a:srgbClr val="000000"/>
                          </a:solidFill>
                          <a:effectLst/>
                          <a:latin typeface="+mn-lt"/>
                        </a:rPr>
                        <a:t>$50,000</a:t>
                      </a:r>
                    </a:p>
                  </a:txBody>
                  <a:tcPr marL="45720" marR="45720" marT="0" marB="0" anchor="b"/>
                </a:tc>
                <a:extLst>
                  <a:ext uri="{0D108BD9-81ED-4DB2-BD59-A6C34878D82A}">
                    <a16:rowId xmlns:a16="http://schemas.microsoft.com/office/drawing/2014/main" val="2167207735"/>
                  </a:ext>
                </a:extLst>
              </a:tr>
              <a:tr h="223520">
                <a:tc>
                  <a:txBody>
                    <a:bodyPr/>
                    <a:lstStyle/>
                    <a:p>
                      <a:pPr algn="l" fontAlgn="b"/>
                      <a:endParaRPr lang="en-US" sz="1400" b="0" i="0" u="none" strike="noStrike" dirty="0">
                        <a:solidFill>
                          <a:srgbClr val="000000"/>
                        </a:solidFill>
                        <a:effectLst/>
                        <a:latin typeface="+mn-lt"/>
                      </a:endParaRPr>
                    </a:p>
                  </a:txBody>
                  <a:tcPr marL="45720" marR="45720" marT="0" marB="0" anchor="b"/>
                </a:tc>
                <a:tc>
                  <a:txBody>
                    <a:bodyPr/>
                    <a:lstStyle/>
                    <a:p>
                      <a:pPr algn="r" fontAlgn="b"/>
                      <a:endParaRPr lang="en-US" sz="1400" b="0" i="0" u="none" strike="noStrike" dirty="0">
                        <a:solidFill>
                          <a:srgbClr val="000000"/>
                        </a:solidFill>
                        <a:effectLst/>
                        <a:latin typeface="+mn-lt"/>
                      </a:endParaRPr>
                    </a:p>
                  </a:txBody>
                  <a:tcPr marL="45720" marR="45720" marT="0" marB="0" anchor="b"/>
                </a:tc>
                <a:tc>
                  <a:txBody>
                    <a:bodyPr/>
                    <a:lstStyle/>
                    <a:p>
                      <a:pPr algn="r" fontAlgn="b"/>
                      <a:endParaRPr lang="en-US" sz="1400" b="0" i="0" u="none" strike="noStrike" dirty="0">
                        <a:solidFill>
                          <a:srgbClr val="000000"/>
                        </a:solidFill>
                        <a:effectLst/>
                        <a:latin typeface="+mn-lt"/>
                      </a:endParaRPr>
                    </a:p>
                  </a:txBody>
                  <a:tcPr marL="45720" marR="45720" marT="0" marB="0" anchor="b"/>
                </a:tc>
                <a:extLst>
                  <a:ext uri="{0D108BD9-81ED-4DB2-BD59-A6C34878D82A}">
                    <a16:rowId xmlns:a16="http://schemas.microsoft.com/office/drawing/2014/main" val="2360499292"/>
                  </a:ext>
                </a:extLst>
              </a:tr>
              <a:tr h="223520">
                <a:tc>
                  <a:txBody>
                    <a:bodyPr/>
                    <a:lstStyle/>
                    <a:p>
                      <a:pPr algn="l" fontAlgn="b"/>
                      <a:r>
                        <a:rPr lang="en-US" sz="1400" b="0" i="0" u="none" strike="noStrike" dirty="0">
                          <a:solidFill>
                            <a:srgbClr val="000000"/>
                          </a:solidFill>
                          <a:effectLst/>
                          <a:latin typeface="+mn-lt"/>
                        </a:rPr>
                        <a:t>TOTAL</a:t>
                      </a:r>
                    </a:p>
                  </a:txBody>
                  <a:tcPr marL="45720" marR="45720" marT="0" marB="0" anchor="b"/>
                </a:tc>
                <a:tc>
                  <a:txBody>
                    <a:bodyPr/>
                    <a:lstStyle/>
                    <a:p>
                      <a:pPr algn="r" fontAlgn="b"/>
                      <a:endParaRPr lang="en-US" sz="1400" b="0" i="0" u="none" strike="noStrike" dirty="0">
                        <a:solidFill>
                          <a:srgbClr val="000000"/>
                        </a:solidFill>
                        <a:effectLst/>
                        <a:latin typeface="+mn-lt"/>
                      </a:endParaRPr>
                    </a:p>
                  </a:txBody>
                  <a:tcPr marL="45720" marR="45720" marT="0" marB="0" anchor="b"/>
                </a:tc>
                <a:tc>
                  <a:txBody>
                    <a:bodyPr/>
                    <a:lstStyle/>
                    <a:p>
                      <a:pPr algn="r" fontAlgn="b"/>
                      <a:r>
                        <a:rPr lang="en-US" sz="1400" b="0" i="0" u="none" strike="noStrike" dirty="0">
                          <a:solidFill>
                            <a:srgbClr val="000000"/>
                          </a:solidFill>
                          <a:effectLst/>
                          <a:latin typeface="+mn-lt"/>
                        </a:rPr>
                        <a:t>$50,000</a:t>
                      </a:r>
                    </a:p>
                  </a:txBody>
                  <a:tcPr marL="45720" marR="45720" marT="0" marB="0" anchor="b"/>
                </a:tc>
                <a:extLst>
                  <a:ext uri="{0D108BD9-81ED-4DB2-BD59-A6C34878D82A}">
                    <a16:rowId xmlns:a16="http://schemas.microsoft.com/office/drawing/2014/main" val="1276855451"/>
                  </a:ext>
                </a:extLst>
              </a:tr>
            </a:tbl>
          </a:graphicData>
        </a:graphic>
      </p:graphicFrame>
      <p:pic>
        <p:nvPicPr>
          <p:cNvPr id="1026" name="Picture 2" descr="Salt Lake City police to start using ...">
            <a:extLst>
              <a:ext uri="{FF2B5EF4-FFF2-40B4-BE49-F238E27FC236}">
                <a16:creationId xmlns:a16="http://schemas.microsoft.com/office/drawing/2014/main" id="{6078A243-5838-495C-BDF0-A68B1A4D19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6931" y="1076488"/>
            <a:ext cx="2571750" cy="17811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aw Enforcement TASER X26 For Sale">
            <a:extLst>
              <a:ext uri="{FF2B5EF4-FFF2-40B4-BE49-F238E27FC236}">
                <a16:creationId xmlns:a16="http://schemas.microsoft.com/office/drawing/2014/main" id="{5ACB17E6-16A5-427B-850A-96875FA1A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7401" y="4052001"/>
            <a:ext cx="3009900"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654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748CD70-2238-4D2A-A8EB-911207570294}"/>
              </a:ext>
            </a:extLst>
          </p:cNvPr>
          <p:cNvSpPr txBox="1"/>
          <p:nvPr/>
        </p:nvSpPr>
        <p:spPr>
          <a:xfrm>
            <a:off x="6440595" y="6035766"/>
            <a:ext cx="1333850" cy="307777"/>
          </a:xfrm>
          <a:prstGeom prst="rect">
            <a:avLst/>
          </a:prstGeom>
          <a:noFill/>
        </p:spPr>
        <p:txBody>
          <a:bodyPr wrap="square" rtlCol="0">
            <a:spAutoFit/>
          </a:bodyPr>
          <a:lstStyle/>
          <a:p>
            <a:r>
              <a:rPr lang="en-US" sz="1400" dirty="0"/>
              <a:t> </a:t>
            </a:r>
          </a:p>
        </p:txBody>
      </p:sp>
      <p:sp>
        <p:nvSpPr>
          <p:cNvPr id="17" name="Text Placeholder 5">
            <a:extLst>
              <a:ext uri="{FF2B5EF4-FFF2-40B4-BE49-F238E27FC236}">
                <a16:creationId xmlns:a16="http://schemas.microsoft.com/office/drawing/2014/main" id="{B3979857-832F-4A47-819F-C25A00996C67}"/>
              </a:ext>
            </a:extLst>
          </p:cNvPr>
          <p:cNvSpPr txBox="1">
            <a:spLocks/>
          </p:cNvSpPr>
          <p:nvPr/>
        </p:nvSpPr>
        <p:spPr>
          <a:xfrm>
            <a:off x="446699" y="801966"/>
            <a:ext cx="4401935" cy="577467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400" b="1" u="sng" dirty="0"/>
              <a:t>Description:</a:t>
            </a:r>
            <a:r>
              <a:rPr lang="en-US" sz="1400" dirty="0"/>
              <a:t>  To be discussed at work session</a:t>
            </a:r>
          </a:p>
          <a:p>
            <a:endParaRPr lang="en-US" sz="1400" dirty="0"/>
          </a:p>
          <a:p>
            <a:r>
              <a:rPr lang="en-US" sz="1400" b="1" u="sng" dirty="0"/>
              <a:t>Justification</a:t>
            </a:r>
            <a:r>
              <a:rPr lang="en-US" sz="1400" dirty="0"/>
              <a:t>:  Officer safety  and protective feature.</a:t>
            </a:r>
          </a:p>
          <a:p>
            <a:endParaRPr lang="en-US" sz="1400" dirty="0"/>
          </a:p>
          <a:p>
            <a:r>
              <a:rPr lang="en-US" sz="1400" dirty="0"/>
              <a:t> </a:t>
            </a:r>
            <a:r>
              <a:rPr lang="en-US" sz="1400" b="1" u="sng" dirty="0"/>
              <a:t>Alternatives:</a:t>
            </a:r>
            <a:r>
              <a:rPr lang="en-US" sz="1400" dirty="0"/>
              <a:t>   Confidential will discuss at work session</a:t>
            </a:r>
          </a:p>
          <a:p>
            <a:endParaRPr lang="en-US" sz="1400" b="1" u="sng" dirty="0"/>
          </a:p>
          <a:p>
            <a:r>
              <a:rPr lang="en-US" sz="1400" b="1" u="sng" dirty="0"/>
              <a:t>Budget Estimate:</a:t>
            </a:r>
          </a:p>
          <a:p>
            <a:endParaRPr lang="en-US" sz="1400" b="1" u="sng" dirty="0"/>
          </a:p>
          <a:p>
            <a:endParaRPr lang="en-US" sz="1400" b="1" u="sng" dirty="0"/>
          </a:p>
          <a:p>
            <a:endParaRPr lang="en-US" sz="1400" b="1" u="sng" dirty="0"/>
          </a:p>
          <a:p>
            <a:endParaRPr lang="en-US" sz="1400" b="1" u="sng" dirty="0"/>
          </a:p>
          <a:p>
            <a:r>
              <a:rPr lang="en-US" sz="1400" b="1" u="sng" dirty="0"/>
              <a:t>Funding:</a:t>
            </a:r>
            <a:r>
              <a:rPr lang="en-US" sz="1400" dirty="0"/>
              <a:t> To be funded from Drug/Felony Forfeiture Fund.</a:t>
            </a:r>
          </a:p>
          <a:p>
            <a:endParaRPr lang="en-US" sz="1400" dirty="0"/>
          </a:p>
        </p:txBody>
      </p:sp>
      <p:sp>
        <p:nvSpPr>
          <p:cNvPr id="11" name="TextBox 10">
            <a:extLst>
              <a:ext uri="{FF2B5EF4-FFF2-40B4-BE49-F238E27FC236}">
                <a16:creationId xmlns:a16="http://schemas.microsoft.com/office/drawing/2014/main" id="{55AC5D8E-4EA7-4DF3-9151-92856CAFBDF6}"/>
              </a:ext>
            </a:extLst>
          </p:cNvPr>
          <p:cNvSpPr txBox="1"/>
          <p:nvPr/>
        </p:nvSpPr>
        <p:spPr>
          <a:xfrm>
            <a:off x="6900195" y="145715"/>
            <a:ext cx="2104105" cy="307777"/>
          </a:xfrm>
          <a:prstGeom prst="rect">
            <a:avLst/>
          </a:prstGeom>
          <a:noFill/>
        </p:spPr>
        <p:txBody>
          <a:bodyPr wrap="square">
            <a:spAutoFit/>
          </a:bodyPr>
          <a:lstStyle/>
          <a:p>
            <a:r>
              <a:rPr lang="en-US" sz="1400" b="1" u="sng" dirty="0"/>
              <a:t>CIP Section:</a:t>
            </a:r>
            <a:r>
              <a:rPr lang="en-US" sz="1400" dirty="0"/>
              <a:t> Police</a:t>
            </a:r>
          </a:p>
        </p:txBody>
      </p:sp>
      <p:sp>
        <p:nvSpPr>
          <p:cNvPr id="16" name="Title 3">
            <a:extLst>
              <a:ext uri="{FF2B5EF4-FFF2-40B4-BE49-F238E27FC236}">
                <a16:creationId xmlns:a16="http://schemas.microsoft.com/office/drawing/2014/main" id="{BCB6B36F-0540-45D4-A516-421AEBEF4E80}"/>
              </a:ext>
            </a:extLst>
          </p:cNvPr>
          <p:cNvSpPr txBox="1">
            <a:spLocks/>
          </p:cNvSpPr>
          <p:nvPr/>
        </p:nvSpPr>
        <p:spPr>
          <a:xfrm>
            <a:off x="403760" y="62098"/>
            <a:ext cx="6112041" cy="4750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2800" dirty="0"/>
              <a:t>Equipment: Ballistic Glass Upgrade</a:t>
            </a:r>
          </a:p>
        </p:txBody>
      </p:sp>
      <p:graphicFrame>
        <p:nvGraphicFramePr>
          <p:cNvPr id="10" name="Table 42">
            <a:extLst>
              <a:ext uri="{FF2B5EF4-FFF2-40B4-BE49-F238E27FC236}">
                <a16:creationId xmlns:a16="http://schemas.microsoft.com/office/drawing/2014/main" id="{4C34DDB1-FD12-4DE4-8A15-DE3E125B7576}"/>
              </a:ext>
            </a:extLst>
          </p:cNvPr>
          <p:cNvGraphicFramePr>
            <a:graphicFrameLocks noGrp="1"/>
          </p:cNvGraphicFramePr>
          <p:nvPr/>
        </p:nvGraphicFramePr>
        <p:xfrm>
          <a:off x="560999" y="3033070"/>
          <a:ext cx="2744909" cy="1117600"/>
        </p:xfrm>
        <a:graphic>
          <a:graphicData uri="http://schemas.openxmlformats.org/drawingml/2006/table">
            <a:tbl>
              <a:tblPr firstRow="1" bandRow="1">
                <a:tableStyleId>{5940675A-B579-460E-94D1-54222C63F5DA}</a:tableStyleId>
              </a:tblPr>
              <a:tblGrid>
                <a:gridCol w="1852912">
                  <a:extLst>
                    <a:ext uri="{9D8B030D-6E8A-4147-A177-3AD203B41FA5}">
                      <a16:colId xmlns:a16="http://schemas.microsoft.com/office/drawing/2014/main" val="1548512516"/>
                    </a:ext>
                  </a:extLst>
                </a:gridCol>
                <a:gridCol w="891997">
                  <a:extLst>
                    <a:ext uri="{9D8B030D-6E8A-4147-A177-3AD203B41FA5}">
                      <a16:colId xmlns:a16="http://schemas.microsoft.com/office/drawing/2014/main" val="2610120094"/>
                    </a:ext>
                  </a:extLst>
                </a:gridCol>
              </a:tblGrid>
              <a:tr h="223520">
                <a:tc>
                  <a:txBody>
                    <a:bodyPr/>
                    <a:lstStyle/>
                    <a:p>
                      <a:pPr algn="l" fontAlgn="b"/>
                      <a:r>
                        <a:rPr lang="en-US" sz="1400" b="1" i="0" u="none" strike="noStrike" dirty="0">
                          <a:solidFill>
                            <a:srgbClr val="000000"/>
                          </a:solidFill>
                          <a:effectLst/>
                          <a:latin typeface="+mn-lt"/>
                        </a:rPr>
                        <a:t>Item</a:t>
                      </a:r>
                    </a:p>
                  </a:txBody>
                  <a:tcPr marL="45720" marR="45720" marT="0" marB="0" anchor="b"/>
                </a:tc>
                <a:tc>
                  <a:txBody>
                    <a:bodyPr/>
                    <a:lstStyle/>
                    <a:p>
                      <a:pPr algn="l" fontAlgn="b"/>
                      <a:r>
                        <a:rPr lang="en-US" sz="1400" b="1" i="0" u="none" strike="noStrike" dirty="0">
                          <a:solidFill>
                            <a:srgbClr val="000000"/>
                          </a:solidFill>
                          <a:effectLst/>
                          <a:latin typeface="+mn-lt"/>
                        </a:rPr>
                        <a:t>Total</a:t>
                      </a:r>
                    </a:p>
                  </a:txBody>
                  <a:tcPr marL="45720" marR="45720" marT="0" marB="0" anchor="b"/>
                </a:tc>
                <a:extLst>
                  <a:ext uri="{0D108BD9-81ED-4DB2-BD59-A6C34878D82A}">
                    <a16:rowId xmlns:a16="http://schemas.microsoft.com/office/drawing/2014/main" val="85221595"/>
                  </a:ext>
                </a:extLst>
              </a:tr>
              <a:tr h="223520">
                <a:tc>
                  <a:txBody>
                    <a:bodyPr/>
                    <a:lstStyle/>
                    <a:p>
                      <a:pPr algn="l" fontAlgn="b"/>
                      <a:endParaRPr lang="en-US" sz="1400" b="0" i="0" u="none" strike="noStrike" dirty="0">
                        <a:solidFill>
                          <a:srgbClr val="000000"/>
                        </a:solidFill>
                        <a:effectLst/>
                        <a:latin typeface="+mn-lt"/>
                      </a:endParaRPr>
                    </a:p>
                  </a:txBody>
                  <a:tcPr marL="45720" marR="45720" marT="0" marB="0" anchor="b"/>
                </a:tc>
                <a:tc>
                  <a:txBody>
                    <a:bodyPr/>
                    <a:lstStyle/>
                    <a:p>
                      <a:pPr algn="r" fontAlgn="b"/>
                      <a:endParaRPr lang="en-US" sz="1400" b="0" i="0" u="none" strike="noStrike" dirty="0">
                        <a:solidFill>
                          <a:srgbClr val="000000"/>
                        </a:solidFill>
                        <a:effectLst/>
                        <a:latin typeface="+mn-lt"/>
                      </a:endParaRPr>
                    </a:p>
                  </a:txBody>
                  <a:tcPr marL="45720" marR="45720" marT="0" marB="0" anchor="b"/>
                </a:tc>
                <a:extLst>
                  <a:ext uri="{0D108BD9-81ED-4DB2-BD59-A6C34878D82A}">
                    <a16:rowId xmlns:a16="http://schemas.microsoft.com/office/drawing/2014/main" val="4087828295"/>
                  </a:ext>
                </a:extLst>
              </a:tr>
              <a:tr h="223520">
                <a:tc>
                  <a:txBody>
                    <a:bodyPr/>
                    <a:lstStyle/>
                    <a:p>
                      <a:pPr algn="l" fontAlgn="b"/>
                      <a:r>
                        <a:rPr lang="en-US" sz="1400" b="0" i="0" u="none" strike="noStrike" dirty="0">
                          <a:solidFill>
                            <a:srgbClr val="000000"/>
                          </a:solidFill>
                          <a:effectLst/>
                          <a:latin typeface="+mn-lt"/>
                        </a:rPr>
                        <a:t>Ballistic Film Upgrade</a:t>
                      </a:r>
                    </a:p>
                  </a:txBody>
                  <a:tcPr marL="45720" marR="45720" marT="0" marB="0" anchor="b"/>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$ 28,000</a:t>
                      </a:r>
                    </a:p>
                  </a:txBody>
                  <a:tcPr marL="45720" marR="45720" marT="0" marB="0" anchor="b"/>
                </a:tc>
                <a:extLst>
                  <a:ext uri="{0D108BD9-81ED-4DB2-BD59-A6C34878D82A}">
                    <a16:rowId xmlns:a16="http://schemas.microsoft.com/office/drawing/2014/main" val="2167207735"/>
                  </a:ext>
                </a:extLst>
              </a:tr>
              <a:tr h="223520">
                <a:tc>
                  <a:txBody>
                    <a:bodyPr/>
                    <a:lstStyle/>
                    <a:p>
                      <a:pPr algn="l" fontAlgn="b"/>
                      <a:endParaRPr lang="en-US" sz="1400" b="0" i="0" u="none" strike="noStrike" dirty="0">
                        <a:solidFill>
                          <a:srgbClr val="000000"/>
                        </a:solidFill>
                        <a:effectLst/>
                        <a:latin typeface="+mn-lt"/>
                      </a:endParaRPr>
                    </a:p>
                  </a:txBody>
                  <a:tcPr marL="45720" marR="45720" marT="0" marB="0" anchor="b"/>
                </a:tc>
                <a:tc>
                  <a:txBody>
                    <a:bodyPr/>
                    <a:lstStyle/>
                    <a:p>
                      <a:pPr algn="r" fontAlgn="b"/>
                      <a:endParaRPr lang="en-US" sz="1400" b="0" i="0" u="none" strike="noStrike" dirty="0">
                        <a:solidFill>
                          <a:srgbClr val="000000"/>
                        </a:solidFill>
                        <a:effectLst/>
                        <a:latin typeface="+mn-lt"/>
                      </a:endParaRPr>
                    </a:p>
                  </a:txBody>
                  <a:tcPr marL="45720" marR="45720" marT="0" marB="0" anchor="b"/>
                </a:tc>
                <a:extLst>
                  <a:ext uri="{0D108BD9-81ED-4DB2-BD59-A6C34878D82A}">
                    <a16:rowId xmlns:a16="http://schemas.microsoft.com/office/drawing/2014/main" val="2360499292"/>
                  </a:ext>
                </a:extLst>
              </a:tr>
              <a:tr h="223520">
                <a:tc>
                  <a:txBody>
                    <a:bodyPr/>
                    <a:lstStyle/>
                    <a:p>
                      <a:pPr algn="l" fontAlgn="b"/>
                      <a:r>
                        <a:rPr lang="en-US" sz="1400" b="0" i="0" u="none" strike="noStrike" dirty="0">
                          <a:solidFill>
                            <a:srgbClr val="000000"/>
                          </a:solidFill>
                          <a:effectLst/>
                          <a:latin typeface="+mn-lt"/>
                        </a:rPr>
                        <a:t>TOTAL</a:t>
                      </a:r>
                    </a:p>
                  </a:txBody>
                  <a:tcPr marL="45720" marR="45720" marT="0" marB="0" anchor="b"/>
                </a:tc>
                <a:tc>
                  <a:txBody>
                    <a:bodyPr/>
                    <a:lstStyle/>
                    <a:p>
                      <a:pPr algn="r" fontAlgn="b"/>
                      <a:r>
                        <a:rPr lang="en-US" sz="1400" b="0" i="0" u="none" strike="noStrike" dirty="0">
                          <a:solidFill>
                            <a:srgbClr val="000000"/>
                          </a:solidFill>
                          <a:effectLst/>
                          <a:latin typeface="+mn-lt"/>
                        </a:rPr>
                        <a:t>$ 28,000</a:t>
                      </a:r>
                    </a:p>
                  </a:txBody>
                  <a:tcPr marL="45720" marR="45720" marT="0" marB="0" anchor="b"/>
                </a:tc>
                <a:extLst>
                  <a:ext uri="{0D108BD9-81ED-4DB2-BD59-A6C34878D82A}">
                    <a16:rowId xmlns:a16="http://schemas.microsoft.com/office/drawing/2014/main" val="1276855451"/>
                  </a:ext>
                </a:extLst>
              </a:tr>
            </a:tbl>
          </a:graphicData>
        </a:graphic>
      </p:graphicFrame>
    </p:spTree>
    <p:extLst>
      <p:ext uri="{BB962C8B-B14F-4D97-AF65-F5344CB8AC3E}">
        <p14:creationId xmlns:p14="http://schemas.microsoft.com/office/powerpoint/2010/main" val="946500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0D9D177-5EF2-445A-9C99-9F3E60E48CF4}"/>
              </a:ext>
            </a:extLst>
          </p:cNvPr>
          <p:cNvPicPr>
            <a:picLocks noChangeAspect="1"/>
          </p:cNvPicPr>
          <p:nvPr/>
        </p:nvPicPr>
        <p:blipFill>
          <a:blip r:embed="rId2"/>
          <a:stretch>
            <a:fillRect/>
          </a:stretch>
        </p:blipFill>
        <p:spPr>
          <a:xfrm>
            <a:off x="0" y="1743730"/>
            <a:ext cx="9144000" cy="3370540"/>
          </a:xfrm>
          <a:prstGeom prst="rect">
            <a:avLst/>
          </a:prstGeom>
        </p:spPr>
      </p:pic>
    </p:spTree>
    <p:extLst>
      <p:ext uri="{BB962C8B-B14F-4D97-AF65-F5344CB8AC3E}">
        <p14:creationId xmlns:p14="http://schemas.microsoft.com/office/powerpoint/2010/main" val="836630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rcRect/>
          <a:stretch/>
        </p:blipFill>
        <p:spPr>
          <a:xfrm>
            <a:off x="5345983" y="876830"/>
            <a:ext cx="3595802" cy="2652347"/>
          </a:xfrm>
          <a:prstGeom prst="rect">
            <a:avLst/>
          </a:prstGeom>
          <a:ln>
            <a:solidFill>
              <a:schemeClr val="accent1"/>
            </a:solidFill>
          </a:ln>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rcRect l="14970" r="14970"/>
          <a:stretch/>
        </p:blipFill>
        <p:spPr>
          <a:xfrm>
            <a:off x="5345983" y="3724241"/>
            <a:ext cx="3611422" cy="2211223"/>
          </a:xfrm>
          <a:prstGeom prst="rect">
            <a:avLst/>
          </a:prstGeom>
          <a:ln>
            <a:solidFill>
              <a:schemeClr val="accent1"/>
            </a:solidFill>
          </a:ln>
        </p:spPr>
      </p:pic>
      <p:sp>
        <p:nvSpPr>
          <p:cNvPr id="12" name="TextBox 11">
            <a:extLst>
              <a:ext uri="{FF2B5EF4-FFF2-40B4-BE49-F238E27FC236}">
                <a16:creationId xmlns:a16="http://schemas.microsoft.com/office/drawing/2014/main" id="{A8DA5428-CA0C-4824-A211-CA76E83FB9A6}"/>
              </a:ext>
            </a:extLst>
          </p:cNvPr>
          <p:cNvSpPr txBox="1"/>
          <p:nvPr/>
        </p:nvSpPr>
        <p:spPr>
          <a:xfrm>
            <a:off x="6900195" y="145715"/>
            <a:ext cx="2104105" cy="307777"/>
          </a:xfrm>
          <a:prstGeom prst="rect">
            <a:avLst/>
          </a:prstGeom>
          <a:noFill/>
        </p:spPr>
        <p:txBody>
          <a:bodyPr wrap="square">
            <a:spAutoFit/>
          </a:bodyPr>
          <a:lstStyle/>
          <a:p>
            <a:r>
              <a:rPr lang="en-US" sz="1400" b="1" u="sng" dirty="0"/>
              <a:t>CIP Section:</a:t>
            </a:r>
            <a:r>
              <a:rPr lang="en-US" sz="1400" dirty="0"/>
              <a:t> Fire</a:t>
            </a:r>
          </a:p>
        </p:txBody>
      </p:sp>
      <p:sp>
        <p:nvSpPr>
          <p:cNvPr id="18" name="Title 3">
            <a:extLst>
              <a:ext uri="{FF2B5EF4-FFF2-40B4-BE49-F238E27FC236}">
                <a16:creationId xmlns:a16="http://schemas.microsoft.com/office/drawing/2014/main" id="{BD6056A8-60A5-410F-BC8D-4DC38EA1E545}"/>
              </a:ext>
            </a:extLst>
          </p:cNvPr>
          <p:cNvSpPr txBox="1">
            <a:spLocks/>
          </p:cNvSpPr>
          <p:nvPr/>
        </p:nvSpPr>
        <p:spPr>
          <a:xfrm>
            <a:off x="403760" y="62098"/>
            <a:ext cx="6112041" cy="52840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2800" dirty="0"/>
              <a:t>Equipment: Front Engine Rescue Pumper</a:t>
            </a:r>
          </a:p>
        </p:txBody>
      </p:sp>
      <p:sp>
        <p:nvSpPr>
          <p:cNvPr id="19" name="Text Placeholder 5">
            <a:extLst>
              <a:ext uri="{FF2B5EF4-FFF2-40B4-BE49-F238E27FC236}">
                <a16:creationId xmlns:a16="http://schemas.microsoft.com/office/drawing/2014/main" id="{C3E086D2-C6F5-4BE2-ADB2-C110C1AA0753}"/>
              </a:ext>
            </a:extLst>
          </p:cNvPr>
          <p:cNvSpPr txBox="1">
            <a:spLocks/>
          </p:cNvSpPr>
          <p:nvPr/>
        </p:nvSpPr>
        <p:spPr>
          <a:xfrm>
            <a:off x="403760" y="705250"/>
            <a:ext cx="4401935" cy="577467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400" b="1" u="sng" dirty="0"/>
              <a:t>Description:</a:t>
            </a:r>
            <a:r>
              <a:rPr lang="en-US" sz="1400" dirty="0"/>
              <a:t> Procure new rescue pumper (Unit 520).</a:t>
            </a:r>
          </a:p>
          <a:p>
            <a:r>
              <a:rPr lang="en-US" sz="1400" b="1" u="sng" dirty="0"/>
              <a:t>Justification</a:t>
            </a:r>
            <a:r>
              <a:rPr lang="en-US" sz="1400" dirty="0"/>
              <a:t>:  NFPA states that a front out pumper should be under 15 years old and should be retired at 25 years old.  Current pumpers are over 20 years old.  These were purchased in 2003/2004 (see picture).   The new rescue pumper would look like the bottom picture.  The lead time on a Rescue Pumper is over 2 years.  There is a discount for ordering 2 at the same time.  We are able to spread the payments over a set number of years.  Orono owns 100% of Engine 21 and 74.68% of Engine 11.  </a:t>
            </a:r>
          </a:p>
          <a:p>
            <a:r>
              <a:rPr lang="en-US" sz="1400" dirty="0"/>
              <a:t>For a replacement we propose to purchase similar vehicles to Long Lake Fire’s current rescue pumper but with an updates. </a:t>
            </a:r>
          </a:p>
          <a:p>
            <a:r>
              <a:rPr lang="en-US" sz="1400" b="1" u="sng" dirty="0"/>
              <a:t>Alternatives:</a:t>
            </a:r>
            <a:r>
              <a:rPr lang="en-US" sz="1400" dirty="0"/>
              <a:t>   Do not replace= high maintenance cost to keep running, out of compliance with NFPA, and lower resale value.</a:t>
            </a:r>
          </a:p>
          <a:p>
            <a:r>
              <a:rPr lang="en-US" sz="1400" b="1" u="sng" dirty="0"/>
              <a:t>Budget Estimate:</a:t>
            </a:r>
          </a:p>
          <a:p>
            <a:endParaRPr lang="en-US" sz="1400" b="1" u="sng" dirty="0"/>
          </a:p>
          <a:p>
            <a:endParaRPr lang="en-US" sz="1400" b="1" u="sng" dirty="0"/>
          </a:p>
          <a:p>
            <a:endParaRPr lang="en-US" sz="1400" b="1" u="sng" dirty="0"/>
          </a:p>
          <a:p>
            <a:r>
              <a:rPr lang="en-US" sz="1400" b="1" u="sng" dirty="0"/>
              <a:t>Funding:</a:t>
            </a:r>
            <a:endParaRPr lang="en-US" sz="1400" dirty="0"/>
          </a:p>
          <a:p>
            <a:endParaRPr lang="en-US" sz="1400" dirty="0"/>
          </a:p>
        </p:txBody>
      </p:sp>
      <p:graphicFrame>
        <p:nvGraphicFramePr>
          <p:cNvPr id="20" name="Table 42">
            <a:extLst>
              <a:ext uri="{FF2B5EF4-FFF2-40B4-BE49-F238E27FC236}">
                <a16:creationId xmlns:a16="http://schemas.microsoft.com/office/drawing/2014/main" id="{3581BDE8-46C8-431B-B80C-1530C80CC3AC}"/>
              </a:ext>
            </a:extLst>
          </p:cNvPr>
          <p:cNvGraphicFramePr>
            <a:graphicFrameLocks noGrp="1"/>
          </p:cNvGraphicFramePr>
          <p:nvPr>
            <p:extLst>
              <p:ext uri="{D42A27DB-BD31-4B8C-83A1-F6EECF244321}">
                <p14:modId xmlns:p14="http://schemas.microsoft.com/office/powerpoint/2010/main" val="3283537650"/>
              </p:ext>
            </p:extLst>
          </p:nvPr>
        </p:nvGraphicFramePr>
        <p:xfrm>
          <a:off x="504913" y="4636422"/>
          <a:ext cx="3248526" cy="894080"/>
        </p:xfrm>
        <a:graphic>
          <a:graphicData uri="http://schemas.openxmlformats.org/drawingml/2006/table">
            <a:tbl>
              <a:tblPr firstRow="1" bandRow="1">
                <a:tableStyleId>{5940675A-B579-460E-94D1-54222C63F5DA}</a:tableStyleId>
              </a:tblPr>
              <a:tblGrid>
                <a:gridCol w="1652337">
                  <a:extLst>
                    <a:ext uri="{9D8B030D-6E8A-4147-A177-3AD203B41FA5}">
                      <a16:colId xmlns:a16="http://schemas.microsoft.com/office/drawing/2014/main" val="1548512516"/>
                    </a:ext>
                  </a:extLst>
                </a:gridCol>
                <a:gridCol w="1596189">
                  <a:extLst>
                    <a:ext uri="{9D8B030D-6E8A-4147-A177-3AD203B41FA5}">
                      <a16:colId xmlns:a16="http://schemas.microsoft.com/office/drawing/2014/main" val="2361345894"/>
                    </a:ext>
                  </a:extLst>
                </a:gridCol>
              </a:tblGrid>
              <a:tr h="223520">
                <a:tc>
                  <a:txBody>
                    <a:bodyPr/>
                    <a:lstStyle/>
                    <a:p>
                      <a:pPr algn="l" fontAlgn="b"/>
                      <a:r>
                        <a:rPr lang="en-US" sz="1400" b="1" i="0" u="none" strike="noStrike" dirty="0">
                          <a:solidFill>
                            <a:srgbClr val="000000"/>
                          </a:solidFill>
                          <a:effectLst/>
                          <a:latin typeface="+mn-lt"/>
                        </a:rPr>
                        <a:t>Expense</a:t>
                      </a:r>
                    </a:p>
                  </a:txBody>
                  <a:tcPr marL="45720" marR="45720" marT="0" marB="0" anchor="b"/>
                </a:tc>
                <a:tc>
                  <a:txBody>
                    <a:bodyPr/>
                    <a:lstStyle/>
                    <a:p>
                      <a:pPr algn="l" fontAlgn="b"/>
                      <a:r>
                        <a:rPr lang="en-US" sz="1400" b="1" i="0" u="none" strike="noStrike" dirty="0">
                          <a:solidFill>
                            <a:srgbClr val="000000"/>
                          </a:solidFill>
                          <a:effectLst/>
                          <a:latin typeface="+mn-lt"/>
                        </a:rPr>
                        <a:t>         Amount</a:t>
                      </a:r>
                    </a:p>
                  </a:txBody>
                  <a:tcPr marL="45720" marR="45720" marT="0" marB="0" anchor="b"/>
                </a:tc>
                <a:extLst>
                  <a:ext uri="{0D108BD9-81ED-4DB2-BD59-A6C34878D82A}">
                    <a16:rowId xmlns:a16="http://schemas.microsoft.com/office/drawing/2014/main" val="85221595"/>
                  </a:ext>
                </a:extLst>
              </a:tr>
              <a:tr h="223520">
                <a:tc>
                  <a:txBody>
                    <a:bodyPr/>
                    <a:lstStyle/>
                    <a:p>
                      <a:pPr algn="l" fontAlgn="b"/>
                      <a:r>
                        <a:rPr lang="en-US" sz="1400" b="0" i="0" u="none" strike="noStrike" dirty="0">
                          <a:solidFill>
                            <a:srgbClr val="000000"/>
                          </a:solidFill>
                          <a:effectLst/>
                          <a:latin typeface="+mn-lt"/>
                        </a:rPr>
                        <a:t>Vehicle Purchase</a:t>
                      </a:r>
                    </a:p>
                  </a:txBody>
                  <a:tcPr marL="45720" marR="45720" marT="0" marB="0" anchor="b"/>
                </a:tc>
                <a:tc>
                  <a:txBody>
                    <a:bodyPr/>
                    <a:lstStyle/>
                    <a:p>
                      <a:pPr algn="r" fontAlgn="b"/>
                      <a:r>
                        <a:rPr lang="en-US" sz="1400" b="0" i="0" u="none" strike="noStrike" dirty="0">
                          <a:solidFill>
                            <a:srgbClr val="000000"/>
                          </a:solidFill>
                          <a:effectLst/>
                          <a:latin typeface="+mn-lt"/>
                        </a:rPr>
                        <a:t>$    1,203,645</a:t>
                      </a:r>
                    </a:p>
                  </a:txBody>
                  <a:tcPr marL="45720" marR="45720" marT="0" marB="0" anchor="b"/>
                </a:tc>
                <a:extLst>
                  <a:ext uri="{0D108BD9-81ED-4DB2-BD59-A6C34878D82A}">
                    <a16:rowId xmlns:a16="http://schemas.microsoft.com/office/drawing/2014/main" val="4087828295"/>
                  </a:ext>
                </a:extLst>
              </a:tr>
              <a:tr h="223520">
                <a:tc>
                  <a:txBody>
                    <a:bodyPr/>
                    <a:lstStyle/>
                    <a:p>
                      <a:pPr algn="l" fontAlgn="b"/>
                      <a:r>
                        <a:rPr lang="en-US" sz="1400" b="0" i="0" u="none" strike="noStrike" dirty="0">
                          <a:solidFill>
                            <a:srgbClr val="000000"/>
                          </a:solidFill>
                          <a:effectLst/>
                          <a:latin typeface="+mn-lt"/>
                        </a:rPr>
                        <a:t>Set Up / Outfitting</a:t>
                      </a:r>
                    </a:p>
                  </a:txBody>
                  <a:tcPr marL="45720" marR="45720" marT="0" marB="0" anchor="b"/>
                </a:tc>
                <a:tc>
                  <a:txBody>
                    <a:bodyPr/>
                    <a:lstStyle/>
                    <a:p>
                      <a:pPr algn="r" fontAlgn="b"/>
                      <a:r>
                        <a:rPr lang="en-US" sz="1400" b="0" i="0" u="none" strike="noStrike" dirty="0">
                          <a:solidFill>
                            <a:srgbClr val="000000"/>
                          </a:solidFill>
                          <a:effectLst/>
                          <a:latin typeface="+mn-lt"/>
                        </a:rPr>
                        <a:t>$       201,355</a:t>
                      </a:r>
                    </a:p>
                  </a:txBody>
                  <a:tcPr marL="45720" marR="45720" marT="0" marB="0" anchor="b"/>
                </a:tc>
                <a:extLst>
                  <a:ext uri="{0D108BD9-81ED-4DB2-BD59-A6C34878D82A}">
                    <a16:rowId xmlns:a16="http://schemas.microsoft.com/office/drawing/2014/main" val="2167207735"/>
                  </a:ext>
                </a:extLst>
              </a:tr>
              <a:tr h="223520">
                <a:tc>
                  <a:txBody>
                    <a:bodyPr/>
                    <a:lstStyle/>
                    <a:p>
                      <a:pPr algn="l" fontAlgn="b"/>
                      <a:r>
                        <a:rPr lang="en-US" sz="1400" b="0" i="0" u="none" strike="noStrike" dirty="0">
                          <a:solidFill>
                            <a:srgbClr val="000000"/>
                          </a:solidFill>
                          <a:effectLst/>
                          <a:latin typeface="+mn-lt"/>
                        </a:rPr>
                        <a:t>TOTAL</a:t>
                      </a:r>
                    </a:p>
                  </a:txBody>
                  <a:tcPr marL="45720" marR="45720" marT="0" marB="0" anchor="b"/>
                </a:tc>
                <a:tc>
                  <a:txBody>
                    <a:bodyPr/>
                    <a:lstStyle/>
                    <a:p>
                      <a:pPr algn="r" fontAlgn="b"/>
                      <a:r>
                        <a:rPr lang="en-US" sz="1400" b="0" i="0" u="none" strike="noStrike" dirty="0">
                          <a:solidFill>
                            <a:srgbClr val="000000"/>
                          </a:solidFill>
                          <a:effectLst/>
                          <a:latin typeface="+mn-lt"/>
                        </a:rPr>
                        <a:t>$    1,405,000</a:t>
                      </a:r>
                    </a:p>
                  </a:txBody>
                  <a:tcPr marL="45720" marR="45720" marT="0" marB="0" anchor="b"/>
                </a:tc>
                <a:extLst>
                  <a:ext uri="{0D108BD9-81ED-4DB2-BD59-A6C34878D82A}">
                    <a16:rowId xmlns:a16="http://schemas.microsoft.com/office/drawing/2014/main" val="1276855451"/>
                  </a:ext>
                </a:extLst>
              </a:tr>
            </a:tbl>
          </a:graphicData>
        </a:graphic>
      </p:graphicFrame>
      <p:graphicFrame>
        <p:nvGraphicFramePr>
          <p:cNvPr id="21" name="Table 42">
            <a:extLst>
              <a:ext uri="{FF2B5EF4-FFF2-40B4-BE49-F238E27FC236}">
                <a16:creationId xmlns:a16="http://schemas.microsoft.com/office/drawing/2014/main" id="{647F6CBC-97A8-4990-8455-923D1FFB4FF0}"/>
              </a:ext>
            </a:extLst>
          </p:cNvPr>
          <p:cNvGraphicFramePr>
            <a:graphicFrameLocks noGrp="1"/>
          </p:cNvGraphicFramePr>
          <p:nvPr>
            <p:extLst>
              <p:ext uri="{D42A27DB-BD31-4B8C-83A1-F6EECF244321}">
                <p14:modId xmlns:p14="http://schemas.microsoft.com/office/powerpoint/2010/main" val="3239716899"/>
              </p:ext>
            </p:extLst>
          </p:nvPr>
        </p:nvGraphicFramePr>
        <p:xfrm>
          <a:off x="504913" y="5918536"/>
          <a:ext cx="3248526" cy="450898"/>
        </p:xfrm>
        <a:graphic>
          <a:graphicData uri="http://schemas.openxmlformats.org/drawingml/2006/table">
            <a:tbl>
              <a:tblPr firstRow="1" bandRow="1">
                <a:tableStyleId>{5940675A-B579-460E-94D1-54222C63F5DA}</a:tableStyleId>
              </a:tblPr>
              <a:tblGrid>
                <a:gridCol w="1652337">
                  <a:extLst>
                    <a:ext uri="{9D8B030D-6E8A-4147-A177-3AD203B41FA5}">
                      <a16:colId xmlns:a16="http://schemas.microsoft.com/office/drawing/2014/main" val="1548512516"/>
                    </a:ext>
                  </a:extLst>
                </a:gridCol>
                <a:gridCol w="1596189">
                  <a:extLst>
                    <a:ext uri="{9D8B030D-6E8A-4147-A177-3AD203B41FA5}">
                      <a16:colId xmlns:a16="http://schemas.microsoft.com/office/drawing/2014/main" val="2361345894"/>
                    </a:ext>
                  </a:extLst>
                </a:gridCol>
              </a:tblGrid>
              <a:tr h="225449">
                <a:tc>
                  <a:txBody>
                    <a:bodyPr/>
                    <a:lstStyle/>
                    <a:p>
                      <a:pPr algn="l" fontAlgn="b"/>
                      <a:r>
                        <a:rPr lang="en-US" sz="1400" b="1" i="0" u="none" strike="noStrike" dirty="0">
                          <a:solidFill>
                            <a:srgbClr val="000000"/>
                          </a:solidFill>
                          <a:effectLst/>
                          <a:latin typeface="+mn-lt"/>
                        </a:rPr>
                        <a:t>Source</a:t>
                      </a:r>
                    </a:p>
                  </a:txBody>
                  <a:tcPr marL="45720" marR="45720" marT="0" marB="0" anchor="b"/>
                </a:tc>
                <a:tc>
                  <a:txBody>
                    <a:bodyPr/>
                    <a:lstStyle/>
                    <a:p>
                      <a:pPr algn="l" fontAlgn="b"/>
                      <a:r>
                        <a:rPr lang="en-US" sz="1400" b="1" i="0" u="none" strike="noStrike" dirty="0">
                          <a:solidFill>
                            <a:srgbClr val="000000"/>
                          </a:solidFill>
                          <a:effectLst/>
                          <a:latin typeface="+mn-lt"/>
                        </a:rPr>
                        <a:t>         Amount</a:t>
                      </a:r>
                    </a:p>
                  </a:txBody>
                  <a:tcPr marL="45720" marR="45720" marT="0" marB="0" anchor="b"/>
                </a:tc>
                <a:extLst>
                  <a:ext uri="{0D108BD9-81ED-4DB2-BD59-A6C34878D82A}">
                    <a16:rowId xmlns:a16="http://schemas.microsoft.com/office/drawing/2014/main" val="85221595"/>
                  </a:ext>
                </a:extLst>
              </a:tr>
              <a:tr h="225449">
                <a:tc>
                  <a:txBody>
                    <a:bodyPr/>
                    <a:lstStyle/>
                    <a:p>
                      <a:pPr algn="l" fontAlgn="b"/>
                      <a:r>
                        <a:rPr lang="en-US" sz="1400" b="0" i="0" u="none" strike="noStrike" dirty="0">
                          <a:solidFill>
                            <a:srgbClr val="000000"/>
                          </a:solidFill>
                          <a:effectLst/>
                          <a:latin typeface="+mn-lt"/>
                        </a:rPr>
                        <a:t>Fire Capital Fund</a:t>
                      </a:r>
                    </a:p>
                  </a:txBody>
                  <a:tcPr marL="45720" marR="45720" marT="0" marB="0" anchor="b"/>
                </a:tc>
                <a:tc>
                  <a:txBody>
                    <a:bodyPr/>
                    <a:lstStyle/>
                    <a:p>
                      <a:pPr algn="r" fontAlgn="b"/>
                      <a:r>
                        <a:rPr lang="en-US" sz="1400" b="0" i="0" u="none" strike="noStrike" dirty="0">
                          <a:solidFill>
                            <a:srgbClr val="000000"/>
                          </a:solidFill>
                          <a:effectLst/>
                          <a:latin typeface="+mn-lt"/>
                        </a:rPr>
                        <a:t>$    1,405,000</a:t>
                      </a:r>
                    </a:p>
                  </a:txBody>
                  <a:tcPr marL="45720" marR="45720" marT="0" marB="0" anchor="b"/>
                </a:tc>
                <a:extLst>
                  <a:ext uri="{0D108BD9-81ED-4DB2-BD59-A6C34878D82A}">
                    <a16:rowId xmlns:a16="http://schemas.microsoft.com/office/drawing/2014/main" val="4087828295"/>
                  </a:ext>
                </a:extLst>
              </a:tr>
            </a:tbl>
          </a:graphicData>
        </a:graphic>
      </p:graphicFrame>
    </p:spTree>
    <p:extLst>
      <p:ext uri="{BB962C8B-B14F-4D97-AF65-F5344CB8AC3E}">
        <p14:creationId xmlns:p14="http://schemas.microsoft.com/office/powerpoint/2010/main" val="584986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A8DA5428-CA0C-4824-A211-CA76E83FB9A6}"/>
              </a:ext>
            </a:extLst>
          </p:cNvPr>
          <p:cNvSpPr txBox="1"/>
          <p:nvPr/>
        </p:nvSpPr>
        <p:spPr>
          <a:xfrm>
            <a:off x="6900195" y="145715"/>
            <a:ext cx="2104105" cy="307777"/>
          </a:xfrm>
          <a:prstGeom prst="rect">
            <a:avLst/>
          </a:prstGeom>
          <a:noFill/>
        </p:spPr>
        <p:txBody>
          <a:bodyPr wrap="square">
            <a:spAutoFit/>
          </a:bodyPr>
          <a:lstStyle/>
          <a:p>
            <a:r>
              <a:rPr lang="en-US" sz="1400" b="1" u="sng" dirty="0"/>
              <a:t>CIP Section:</a:t>
            </a:r>
            <a:r>
              <a:rPr lang="en-US" sz="1400" dirty="0"/>
              <a:t> Fire</a:t>
            </a:r>
          </a:p>
        </p:txBody>
      </p:sp>
      <p:sp>
        <p:nvSpPr>
          <p:cNvPr id="18" name="Title 3">
            <a:extLst>
              <a:ext uri="{FF2B5EF4-FFF2-40B4-BE49-F238E27FC236}">
                <a16:creationId xmlns:a16="http://schemas.microsoft.com/office/drawing/2014/main" id="{BD6056A8-60A5-410F-BC8D-4DC38EA1E545}"/>
              </a:ext>
            </a:extLst>
          </p:cNvPr>
          <p:cNvSpPr txBox="1">
            <a:spLocks/>
          </p:cNvSpPr>
          <p:nvPr/>
        </p:nvSpPr>
        <p:spPr>
          <a:xfrm>
            <a:off x="403760" y="62098"/>
            <a:ext cx="6112041" cy="52840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2800" dirty="0"/>
              <a:t>Equipment: Brush-Medical Response Utility</a:t>
            </a:r>
          </a:p>
        </p:txBody>
      </p:sp>
      <p:sp>
        <p:nvSpPr>
          <p:cNvPr id="19" name="Text Placeholder 5">
            <a:extLst>
              <a:ext uri="{FF2B5EF4-FFF2-40B4-BE49-F238E27FC236}">
                <a16:creationId xmlns:a16="http://schemas.microsoft.com/office/drawing/2014/main" id="{C3E086D2-C6F5-4BE2-ADB2-C110C1AA0753}"/>
              </a:ext>
            </a:extLst>
          </p:cNvPr>
          <p:cNvSpPr txBox="1">
            <a:spLocks/>
          </p:cNvSpPr>
          <p:nvPr/>
        </p:nvSpPr>
        <p:spPr>
          <a:xfrm>
            <a:off x="403760" y="876830"/>
            <a:ext cx="4401935" cy="560309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400" b="1" u="sng" dirty="0"/>
              <a:t>Description:</a:t>
            </a:r>
            <a:r>
              <a:rPr lang="en-US" sz="1400" dirty="0"/>
              <a:t> Procure a new Brush-Medical Response Utility.  This will be a duplicate of the Brush-Medical Response Utility ordered in 2023. </a:t>
            </a:r>
          </a:p>
          <a:p>
            <a:r>
              <a:rPr lang="en-US" sz="1400" b="1" u="sng" dirty="0"/>
              <a:t>Justification</a:t>
            </a:r>
            <a:r>
              <a:rPr lang="en-US" sz="1400" dirty="0"/>
              <a:t>:  This vehicle is needed to respond to brush fire and medicals along with other calls.  It is the most widely used vehicle in the fleet.   We need to have one at each fire station for response. </a:t>
            </a:r>
          </a:p>
          <a:p>
            <a:r>
              <a:rPr lang="en-US" sz="1400" dirty="0"/>
              <a:t>For a replacement we propose to purchase similar vehicles to the current Utility 11 (see picture) and the Brush-Medical Response Utility already purchased. </a:t>
            </a:r>
          </a:p>
          <a:p>
            <a:r>
              <a:rPr lang="en-US" sz="1400" b="1" u="sng" dirty="0"/>
              <a:t>Alternatives:</a:t>
            </a:r>
            <a:r>
              <a:rPr lang="en-US" sz="1400" dirty="0"/>
              <a:t>   Do not replace= responding to calls in a large rescue pumper, which is harder to maneuver and can not get to the brush fires. </a:t>
            </a:r>
          </a:p>
          <a:p>
            <a:r>
              <a:rPr lang="en-US" sz="1400" b="1" u="sng" dirty="0"/>
              <a:t>Budget Estimate:</a:t>
            </a:r>
          </a:p>
          <a:p>
            <a:endParaRPr lang="en-US" sz="1400" b="1" u="sng" dirty="0"/>
          </a:p>
          <a:p>
            <a:endParaRPr lang="en-US" sz="1400" b="1" u="sng" dirty="0"/>
          </a:p>
          <a:p>
            <a:endParaRPr lang="en-US" sz="1400" b="1" u="sng" dirty="0"/>
          </a:p>
          <a:p>
            <a:r>
              <a:rPr lang="en-US" sz="1400" b="1" u="sng" dirty="0"/>
              <a:t>Funding:</a:t>
            </a:r>
            <a:endParaRPr lang="en-US" sz="1400" dirty="0"/>
          </a:p>
          <a:p>
            <a:endParaRPr lang="en-US" sz="1400" dirty="0"/>
          </a:p>
        </p:txBody>
      </p:sp>
      <p:graphicFrame>
        <p:nvGraphicFramePr>
          <p:cNvPr id="20" name="Table 42">
            <a:extLst>
              <a:ext uri="{FF2B5EF4-FFF2-40B4-BE49-F238E27FC236}">
                <a16:creationId xmlns:a16="http://schemas.microsoft.com/office/drawing/2014/main" id="{3581BDE8-46C8-431B-B80C-1530C80CC3AC}"/>
              </a:ext>
            </a:extLst>
          </p:cNvPr>
          <p:cNvGraphicFramePr>
            <a:graphicFrameLocks noGrp="1"/>
          </p:cNvGraphicFramePr>
          <p:nvPr>
            <p:extLst>
              <p:ext uri="{D42A27DB-BD31-4B8C-83A1-F6EECF244321}">
                <p14:modId xmlns:p14="http://schemas.microsoft.com/office/powerpoint/2010/main" val="287473056"/>
              </p:ext>
            </p:extLst>
          </p:nvPr>
        </p:nvGraphicFramePr>
        <p:xfrm>
          <a:off x="504913" y="4179222"/>
          <a:ext cx="3248526" cy="894080"/>
        </p:xfrm>
        <a:graphic>
          <a:graphicData uri="http://schemas.openxmlformats.org/drawingml/2006/table">
            <a:tbl>
              <a:tblPr firstRow="1" bandRow="1">
                <a:tableStyleId>{5940675A-B579-460E-94D1-54222C63F5DA}</a:tableStyleId>
              </a:tblPr>
              <a:tblGrid>
                <a:gridCol w="1652337">
                  <a:extLst>
                    <a:ext uri="{9D8B030D-6E8A-4147-A177-3AD203B41FA5}">
                      <a16:colId xmlns:a16="http://schemas.microsoft.com/office/drawing/2014/main" val="1548512516"/>
                    </a:ext>
                  </a:extLst>
                </a:gridCol>
                <a:gridCol w="1596189">
                  <a:extLst>
                    <a:ext uri="{9D8B030D-6E8A-4147-A177-3AD203B41FA5}">
                      <a16:colId xmlns:a16="http://schemas.microsoft.com/office/drawing/2014/main" val="2361345894"/>
                    </a:ext>
                  </a:extLst>
                </a:gridCol>
              </a:tblGrid>
              <a:tr h="223520">
                <a:tc>
                  <a:txBody>
                    <a:bodyPr/>
                    <a:lstStyle/>
                    <a:p>
                      <a:pPr algn="l" fontAlgn="b"/>
                      <a:r>
                        <a:rPr lang="en-US" sz="1400" b="1" i="0" u="none" strike="noStrike" dirty="0">
                          <a:solidFill>
                            <a:srgbClr val="000000"/>
                          </a:solidFill>
                          <a:effectLst/>
                          <a:latin typeface="+mn-lt"/>
                        </a:rPr>
                        <a:t>Expense</a:t>
                      </a:r>
                    </a:p>
                  </a:txBody>
                  <a:tcPr marL="45720" marR="45720" marT="0" marB="0" anchor="b"/>
                </a:tc>
                <a:tc>
                  <a:txBody>
                    <a:bodyPr/>
                    <a:lstStyle/>
                    <a:p>
                      <a:pPr algn="l" fontAlgn="b"/>
                      <a:r>
                        <a:rPr lang="en-US" sz="1400" b="1" i="0" u="none" strike="noStrike" dirty="0">
                          <a:solidFill>
                            <a:srgbClr val="000000"/>
                          </a:solidFill>
                          <a:effectLst/>
                          <a:latin typeface="+mn-lt"/>
                        </a:rPr>
                        <a:t>         Amount</a:t>
                      </a:r>
                    </a:p>
                  </a:txBody>
                  <a:tcPr marL="45720" marR="45720" marT="0" marB="0" anchor="b"/>
                </a:tc>
                <a:extLst>
                  <a:ext uri="{0D108BD9-81ED-4DB2-BD59-A6C34878D82A}">
                    <a16:rowId xmlns:a16="http://schemas.microsoft.com/office/drawing/2014/main" val="85221595"/>
                  </a:ext>
                </a:extLst>
              </a:tr>
              <a:tr h="223520">
                <a:tc>
                  <a:txBody>
                    <a:bodyPr/>
                    <a:lstStyle/>
                    <a:p>
                      <a:pPr algn="l" fontAlgn="b"/>
                      <a:r>
                        <a:rPr lang="en-US" sz="1400" b="0" i="0" u="none" strike="noStrike" dirty="0">
                          <a:solidFill>
                            <a:srgbClr val="000000"/>
                          </a:solidFill>
                          <a:effectLst/>
                          <a:latin typeface="+mn-lt"/>
                        </a:rPr>
                        <a:t>Vehicle Purchase</a:t>
                      </a:r>
                    </a:p>
                  </a:txBody>
                  <a:tcPr marL="45720" marR="45720" marT="0" marB="0" anchor="b"/>
                </a:tc>
                <a:tc>
                  <a:txBody>
                    <a:bodyPr/>
                    <a:lstStyle/>
                    <a:p>
                      <a:pPr algn="r" fontAlgn="b"/>
                      <a:r>
                        <a:rPr lang="en-US" sz="1400" b="0" i="0" u="none" strike="noStrike" dirty="0">
                          <a:solidFill>
                            <a:srgbClr val="000000"/>
                          </a:solidFill>
                          <a:effectLst/>
                          <a:latin typeface="+mn-lt"/>
                        </a:rPr>
                        <a:t>$  254,311</a:t>
                      </a:r>
                    </a:p>
                  </a:txBody>
                  <a:tcPr marL="45720" marR="45720" marT="0" marB="0" anchor="b"/>
                </a:tc>
                <a:extLst>
                  <a:ext uri="{0D108BD9-81ED-4DB2-BD59-A6C34878D82A}">
                    <a16:rowId xmlns:a16="http://schemas.microsoft.com/office/drawing/2014/main" val="4087828295"/>
                  </a:ext>
                </a:extLst>
              </a:tr>
              <a:tr h="223520">
                <a:tc>
                  <a:txBody>
                    <a:bodyPr/>
                    <a:lstStyle/>
                    <a:p>
                      <a:pPr algn="l" fontAlgn="b"/>
                      <a:r>
                        <a:rPr lang="en-US" sz="1400" b="0" i="0" u="none" strike="noStrike" dirty="0">
                          <a:solidFill>
                            <a:srgbClr val="000000"/>
                          </a:solidFill>
                          <a:effectLst/>
                          <a:latin typeface="+mn-lt"/>
                        </a:rPr>
                        <a:t>Set Up / Outfitting</a:t>
                      </a:r>
                    </a:p>
                  </a:txBody>
                  <a:tcPr marL="45720" marR="45720" marT="0" marB="0" anchor="b"/>
                </a:tc>
                <a:tc>
                  <a:txBody>
                    <a:bodyPr/>
                    <a:lstStyle/>
                    <a:p>
                      <a:pPr algn="r" fontAlgn="b"/>
                      <a:r>
                        <a:rPr lang="en-US" sz="1400" b="0" i="0" u="none" strike="noStrike" dirty="0">
                          <a:solidFill>
                            <a:srgbClr val="000000"/>
                          </a:solidFill>
                          <a:effectLst/>
                          <a:latin typeface="+mn-lt"/>
                        </a:rPr>
                        <a:t>$  150,689</a:t>
                      </a:r>
                    </a:p>
                  </a:txBody>
                  <a:tcPr marL="45720" marR="45720" marT="0" marB="0" anchor="b"/>
                </a:tc>
                <a:extLst>
                  <a:ext uri="{0D108BD9-81ED-4DB2-BD59-A6C34878D82A}">
                    <a16:rowId xmlns:a16="http://schemas.microsoft.com/office/drawing/2014/main" val="2167207735"/>
                  </a:ext>
                </a:extLst>
              </a:tr>
              <a:tr h="223520">
                <a:tc>
                  <a:txBody>
                    <a:bodyPr/>
                    <a:lstStyle/>
                    <a:p>
                      <a:pPr algn="l" fontAlgn="b"/>
                      <a:r>
                        <a:rPr lang="en-US" sz="1400" b="0" i="0" u="none" strike="noStrike" dirty="0">
                          <a:solidFill>
                            <a:srgbClr val="000000"/>
                          </a:solidFill>
                          <a:effectLst/>
                          <a:latin typeface="+mn-lt"/>
                        </a:rPr>
                        <a:t>TOTAL</a:t>
                      </a:r>
                    </a:p>
                  </a:txBody>
                  <a:tcPr marL="45720" marR="45720" marT="0" marB="0" anchor="b"/>
                </a:tc>
                <a:tc>
                  <a:txBody>
                    <a:bodyPr/>
                    <a:lstStyle/>
                    <a:p>
                      <a:pPr algn="r" fontAlgn="b"/>
                      <a:r>
                        <a:rPr lang="en-US" sz="1400" b="0" i="0" u="none" strike="noStrike" dirty="0">
                          <a:solidFill>
                            <a:srgbClr val="000000"/>
                          </a:solidFill>
                          <a:effectLst/>
                          <a:latin typeface="+mn-lt"/>
                        </a:rPr>
                        <a:t>$  405,000</a:t>
                      </a:r>
                    </a:p>
                  </a:txBody>
                  <a:tcPr marL="45720" marR="45720" marT="0" marB="0" anchor="b"/>
                </a:tc>
                <a:extLst>
                  <a:ext uri="{0D108BD9-81ED-4DB2-BD59-A6C34878D82A}">
                    <a16:rowId xmlns:a16="http://schemas.microsoft.com/office/drawing/2014/main" val="1276855451"/>
                  </a:ext>
                </a:extLst>
              </a:tr>
            </a:tbl>
          </a:graphicData>
        </a:graphic>
      </p:graphicFrame>
      <p:graphicFrame>
        <p:nvGraphicFramePr>
          <p:cNvPr id="21" name="Table 42">
            <a:extLst>
              <a:ext uri="{FF2B5EF4-FFF2-40B4-BE49-F238E27FC236}">
                <a16:creationId xmlns:a16="http://schemas.microsoft.com/office/drawing/2014/main" id="{647F6CBC-97A8-4990-8455-923D1FFB4FF0}"/>
              </a:ext>
            </a:extLst>
          </p:cNvPr>
          <p:cNvGraphicFramePr>
            <a:graphicFrameLocks noGrp="1"/>
          </p:cNvGraphicFramePr>
          <p:nvPr>
            <p:extLst>
              <p:ext uri="{D42A27DB-BD31-4B8C-83A1-F6EECF244321}">
                <p14:modId xmlns:p14="http://schemas.microsoft.com/office/powerpoint/2010/main" val="2951257373"/>
              </p:ext>
            </p:extLst>
          </p:nvPr>
        </p:nvGraphicFramePr>
        <p:xfrm>
          <a:off x="504913" y="5560615"/>
          <a:ext cx="3248526" cy="450898"/>
        </p:xfrm>
        <a:graphic>
          <a:graphicData uri="http://schemas.openxmlformats.org/drawingml/2006/table">
            <a:tbl>
              <a:tblPr firstRow="1" bandRow="1">
                <a:tableStyleId>{5940675A-B579-460E-94D1-54222C63F5DA}</a:tableStyleId>
              </a:tblPr>
              <a:tblGrid>
                <a:gridCol w="1652337">
                  <a:extLst>
                    <a:ext uri="{9D8B030D-6E8A-4147-A177-3AD203B41FA5}">
                      <a16:colId xmlns:a16="http://schemas.microsoft.com/office/drawing/2014/main" val="1548512516"/>
                    </a:ext>
                  </a:extLst>
                </a:gridCol>
                <a:gridCol w="1596189">
                  <a:extLst>
                    <a:ext uri="{9D8B030D-6E8A-4147-A177-3AD203B41FA5}">
                      <a16:colId xmlns:a16="http://schemas.microsoft.com/office/drawing/2014/main" val="2361345894"/>
                    </a:ext>
                  </a:extLst>
                </a:gridCol>
              </a:tblGrid>
              <a:tr h="225449">
                <a:tc>
                  <a:txBody>
                    <a:bodyPr/>
                    <a:lstStyle/>
                    <a:p>
                      <a:pPr algn="l" fontAlgn="b"/>
                      <a:r>
                        <a:rPr lang="en-US" sz="1400" b="1" i="0" u="none" strike="noStrike" dirty="0">
                          <a:solidFill>
                            <a:srgbClr val="000000"/>
                          </a:solidFill>
                          <a:effectLst/>
                          <a:latin typeface="+mn-lt"/>
                        </a:rPr>
                        <a:t>Source</a:t>
                      </a:r>
                    </a:p>
                  </a:txBody>
                  <a:tcPr marL="45720" marR="45720" marT="0" marB="0" anchor="b"/>
                </a:tc>
                <a:tc>
                  <a:txBody>
                    <a:bodyPr/>
                    <a:lstStyle/>
                    <a:p>
                      <a:pPr algn="l" fontAlgn="b"/>
                      <a:r>
                        <a:rPr lang="en-US" sz="1400" b="1" i="0" u="none" strike="noStrike" dirty="0">
                          <a:solidFill>
                            <a:srgbClr val="000000"/>
                          </a:solidFill>
                          <a:effectLst/>
                          <a:latin typeface="+mn-lt"/>
                        </a:rPr>
                        <a:t>         Amount</a:t>
                      </a:r>
                    </a:p>
                  </a:txBody>
                  <a:tcPr marL="45720" marR="45720" marT="0" marB="0" anchor="b"/>
                </a:tc>
                <a:extLst>
                  <a:ext uri="{0D108BD9-81ED-4DB2-BD59-A6C34878D82A}">
                    <a16:rowId xmlns:a16="http://schemas.microsoft.com/office/drawing/2014/main" val="85221595"/>
                  </a:ext>
                </a:extLst>
              </a:tr>
              <a:tr h="225449">
                <a:tc>
                  <a:txBody>
                    <a:bodyPr/>
                    <a:lstStyle/>
                    <a:p>
                      <a:pPr algn="l" fontAlgn="b"/>
                      <a:r>
                        <a:rPr lang="en-US" sz="1400" b="0" i="0" u="none" strike="noStrike" dirty="0">
                          <a:solidFill>
                            <a:srgbClr val="000000"/>
                          </a:solidFill>
                          <a:effectLst/>
                          <a:latin typeface="+mn-lt"/>
                        </a:rPr>
                        <a:t>Fire Capital Fund</a:t>
                      </a:r>
                    </a:p>
                  </a:txBody>
                  <a:tcPr marL="45720" marR="45720" marT="0" marB="0" anchor="b"/>
                </a:tc>
                <a:tc>
                  <a:txBody>
                    <a:bodyPr/>
                    <a:lstStyle/>
                    <a:p>
                      <a:pPr algn="r" fontAlgn="b"/>
                      <a:r>
                        <a:rPr lang="en-US" sz="1400" b="0" i="0" u="none" strike="noStrike" dirty="0">
                          <a:solidFill>
                            <a:srgbClr val="000000"/>
                          </a:solidFill>
                          <a:effectLst/>
                          <a:latin typeface="+mn-lt"/>
                        </a:rPr>
                        <a:t>$  405,000</a:t>
                      </a:r>
                    </a:p>
                  </a:txBody>
                  <a:tcPr marL="45720" marR="45720" marT="0" marB="0" anchor="b"/>
                </a:tc>
                <a:extLst>
                  <a:ext uri="{0D108BD9-81ED-4DB2-BD59-A6C34878D82A}">
                    <a16:rowId xmlns:a16="http://schemas.microsoft.com/office/drawing/2014/main" val="4087828295"/>
                  </a:ext>
                </a:extLst>
              </a:tr>
            </a:tbl>
          </a:graphicData>
        </a:graphic>
      </p:graphicFrame>
      <p:pic>
        <p:nvPicPr>
          <p:cNvPr id="9" name="Picture 8">
            <a:extLst>
              <a:ext uri="{FF2B5EF4-FFF2-40B4-BE49-F238E27FC236}">
                <a16:creationId xmlns:a16="http://schemas.microsoft.com/office/drawing/2014/main" id="{797EAAAD-7A4D-42F5-8DF5-FE0BC38B184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192784" y="1150826"/>
            <a:ext cx="3424426" cy="2527553"/>
          </a:xfrm>
          <a:prstGeom prst="rect">
            <a:avLst/>
          </a:prstGeom>
          <a:ln>
            <a:solidFill>
              <a:schemeClr val="accent1"/>
            </a:solidFill>
          </a:ln>
        </p:spPr>
      </p:pic>
      <p:pic>
        <p:nvPicPr>
          <p:cNvPr id="10" name="Picture 9">
            <a:extLst>
              <a:ext uri="{FF2B5EF4-FFF2-40B4-BE49-F238E27FC236}">
                <a16:creationId xmlns:a16="http://schemas.microsoft.com/office/drawing/2014/main" id="{C812D594-C43C-473F-ADEA-7DBF839CD1E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172526" y="4154231"/>
            <a:ext cx="4831774" cy="1683660"/>
          </a:xfrm>
          <a:prstGeom prst="rect">
            <a:avLst/>
          </a:prstGeom>
          <a:ln>
            <a:solidFill>
              <a:schemeClr val="accent1"/>
            </a:solidFill>
          </a:ln>
        </p:spPr>
      </p:pic>
    </p:spTree>
    <p:extLst>
      <p:ext uri="{BB962C8B-B14F-4D97-AF65-F5344CB8AC3E}">
        <p14:creationId xmlns:p14="http://schemas.microsoft.com/office/powerpoint/2010/main" val="106863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368300" y="1042354"/>
            <a:ext cx="4394200" cy="5367238"/>
          </a:xfrm>
        </p:spPr>
        <p:txBody>
          <a:bodyPr>
            <a:noAutofit/>
          </a:bodyPr>
          <a:lstStyle/>
          <a:p>
            <a:r>
              <a:rPr lang="en-US" sz="1400" b="1" u="sng" dirty="0"/>
              <a:t>Description:</a:t>
            </a:r>
            <a:r>
              <a:rPr lang="en-US" sz="1400" dirty="0"/>
              <a:t> Provide short term funding for LLFD to procure a new Brush-Medical Response Utility.</a:t>
            </a:r>
          </a:p>
          <a:p>
            <a:r>
              <a:rPr lang="en-US" sz="1400" b="1" u="sng" dirty="0"/>
              <a:t>Justification</a:t>
            </a:r>
            <a:r>
              <a:rPr lang="en-US" sz="1400" dirty="0"/>
              <a:t>:  This vehicle is used to respond to brush fire and medicals along with other calls.  It is the most widely used vehicle in the fleet.   </a:t>
            </a:r>
          </a:p>
          <a:p>
            <a:r>
              <a:rPr lang="en-US" sz="1400" b="1" u="sng" dirty="0"/>
              <a:t>Discussion: </a:t>
            </a:r>
            <a:r>
              <a:rPr lang="en-US" sz="1400" dirty="0"/>
              <a:t>Long Lake added this vehicles to the CIP for purchase in 2025.  In light of the contract ending at the end of 2025, the Long Lake council has agreed to guarantee the buy out of Orono’s portion of the purchase at the end of the contract.  Orono’s LLFD FAB members indicated Orono would be amenable to this arrangement.</a:t>
            </a:r>
          </a:p>
          <a:p>
            <a:endParaRPr lang="en-US" sz="1400" dirty="0"/>
          </a:p>
          <a:p>
            <a:r>
              <a:rPr lang="en-US" sz="1400" b="1" u="sng" dirty="0"/>
              <a:t>Budget Estimate:</a:t>
            </a:r>
          </a:p>
          <a:p>
            <a:endParaRPr lang="en-US" sz="1400" b="1" u="sng" dirty="0"/>
          </a:p>
          <a:p>
            <a:endParaRPr lang="en-US" sz="1400" b="1" u="sng" dirty="0"/>
          </a:p>
          <a:p>
            <a:endParaRPr lang="en-US" sz="1400" b="1" u="sng" dirty="0"/>
          </a:p>
          <a:p>
            <a:endParaRPr lang="en-US" sz="1400" b="1" u="sng" dirty="0"/>
          </a:p>
          <a:p>
            <a:r>
              <a:rPr lang="en-US" sz="1400" b="1" u="sng" dirty="0"/>
              <a:t>Funding:</a:t>
            </a:r>
          </a:p>
          <a:p>
            <a:endParaRPr lang="en-US" sz="14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p:blipFill>
        <p:spPr>
          <a:xfrm>
            <a:off x="5026103" y="1042353"/>
            <a:ext cx="3749597" cy="2767561"/>
          </a:xfrm>
          <a:prstGeom prst="rect">
            <a:avLst/>
          </a:prstGeom>
          <a:ln>
            <a:solidFill>
              <a:schemeClr val="accent1"/>
            </a:solidFill>
          </a:ln>
        </p:spPr>
      </p:pic>
      <p:graphicFrame>
        <p:nvGraphicFramePr>
          <p:cNvPr id="9" name="Table 42">
            <a:extLst>
              <a:ext uri="{FF2B5EF4-FFF2-40B4-BE49-F238E27FC236}">
                <a16:creationId xmlns:a16="http://schemas.microsoft.com/office/drawing/2014/main" id="{DBF61E83-D0B9-40F9-B416-F010AFAFC5C2}"/>
              </a:ext>
            </a:extLst>
          </p:cNvPr>
          <p:cNvGraphicFramePr>
            <a:graphicFrameLocks noGrp="1"/>
          </p:cNvGraphicFramePr>
          <p:nvPr>
            <p:extLst>
              <p:ext uri="{D42A27DB-BD31-4B8C-83A1-F6EECF244321}">
                <p14:modId xmlns:p14="http://schemas.microsoft.com/office/powerpoint/2010/main" val="1337247049"/>
              </p:ext>
            </p:extLst>
          </p:nvPr>
        </p:nvGraphicFramePr>
        <p:xfrm>
          <a:off x="495863" y="5815646"/>
          <a:ext cx="3942878" cy="426720"/>
        </p:xfrm>
        <a:graphic>
          <a:graphicData uri="http://schemas.openxmlformats.org/drawingml/2006/table">
            <a:tbl>
              <a:tblPr firstRow="1" bandRow="1">
                <a:tableStyleId>{5940675A-B579-460E-94D1-54222C63F5DA}</a:tableStyleId>
              </a:tblPr>
              <a:tblGrid>
                <a:gridCol w="1604512">
                  <a:extLst>
                    <a:ext uri="{9D8B030D-6E8A-4147-A177-3AD203B41FA5}">
                      <a16:colId xmlns:a16="http://schemas.microsoft.com/office/drawing/2014/main" val="1548512516"/>
                    </a:ext>
                  </a:extLst>
                </a:gridCol>
                <a:gridCol w="2338366">
                  <a:extLst>
                    <a:ext uri="{9D8B030D-6E8A-4147-A177-3AD203B41FA5}">
                      <a16:colId xmlns:a16="http://schemas.microsoft.com/office/drawing/2014/main" val="2361345894"/>
                    </a:ext>
                  </a:extLst>
                </a:gridCol>
              </a:tblGrid>
              <a:tr h="169087">
                <a:tc>
                  <a:txBody>
                    <a:bodyPr/>
                    <a:lstStyle/>
                    <a:p>
                      <a:pPr algn="l" fontAlgn="b"/>
                      <a:r>
                        <a:rPr lang="en-US" sz="1400" b="1" i="0" u="none" strike="noStrike" dirty="0">
                          <a:solidFill>
                            <a:srgbClr val="000000"/>
                          </a:solidFill>
                          <a:effectLst/>
                          <a:latin typeface="+mn-lt"/>
                        </a:rPr>
                        <a:t>Source</a:t>
                      </a:r>
                    </a:p>
                  </a:txBody>
                  <a:tcPr marL="34290" marR="34290" marT="0" marB="0" anchor="b"/>
                </a:tc>
                <a:tc>
                  <a:txBody>
                    <a:bodyPr/>
                    <a:lstStyle/>
                    <a:p>
                      <a:pPr algn="l" fontAlgn="b"/>
                      <a:r>
                        <a:rPr lang="en-US" sz="1400" b="1" i="0" u="none" strike="noStrike" dirty="0">
                          <a:solidFill>
                            <a:srgbClr val="000000"/>
                          </a:solidFill>
                          <a:effectLst/>
                          <a:latin typeface="+mn-lt"/>
                        </a:rPr>
                        <a:t>         Amount</a:t>
                      </a:r>
                    </a:p>
                  </a:txBody>
                  <a:tcPr marL="34290" marR="34290" marT="0" marB="0" anchor="b"/>
                </a:tc>
                <a:extLst>
                  <a:ext uri="{0D108BD9-81ED-4DB2-BD59-A6C34878D82A}">
                    <a16:rowId xmlns:a16="http://schemas.microsoft.com/office/drawing/2014/main" val="85221595"/>
                  </a:ext>
                </a:extLst>
              </a:tr>
              <a:tr h="169087">
                <a:tc>
                  <a:txBody>
                    <a:bodyPr/>
                    <a:lstStyle/>
                    <a:p>
                      <a:pPr algn="l" fontAlgn="b"/>
                      <a:r>
                        <a:rPr lang="en-US" sz="1400" b="0" i="0" u="none" strike="noStrike" dirty="0">
                          <a:solidFill>
                            <a:srgbClr val="000000"/>
                          </a:solidFill>
                          <a:effectLst/>
                          <a:latin typeface="+mn-lt"/>
                        </a:rPr>
                        <a:t>Fire Capital Fund</a:t>
                      </a:r>
                    </a:p>
                  </a:txBody>
                  <a:tcPr marL="34290" marR="34290" marT="0" marB="0" anchor="b"/>
                </a:tc>
                <a:tc>
                  <a:txBody>
                    <a:bodyPr/>
                    <a:lstStyle/>
                    <a:p>
                      <a:pPr algn="r" fontAlgn="b"/>
                      <a:r>
                        <a:rPr lang="en-US" sz="1400" b="0" i="0" u="none" strike="noStrike" dirty="0">
                          <a:solidFill>
                            <a:srgbClr val="000000"/>
                          </a:solidFill>
                          <a:effectLst/>
                          <a:latin typeface="+mn-lt"/>
                        </a:rPr>
                        <a:t>$184,900</a:t>
                      </a:r>
                    </a:p>
                  </a:txBody>
                  <a:tcPr marL="34290" marR="34290" marT="0" marB="0" anchor="b"/>
                </a:tc>
                <a:extLst>
                  <a:ext uri="{0D108BD9-81ED-4DB2-BD59-A6C34878D82A}">
                    <a16:rowId xmlns:a16="http://schemas.microsoft.com/office/drawing/2014/main" val="4087828295"/>
                  </a:ext>
                </a:extLst>
              </a:tr>
            </a:tbl>
          </a:graphicData>
        </a:graphic>
      </p:graphicFrame>
      <p:graphicFrame>
        <p:nvGraphicFramePr>
          <p:cNvPr id="15" name="Table 42">
            <a:extLst>
              <a:ext uri="{FF2B5EF4-FFF2-40B4-BE49-F238E27FC236}">
                <a16:creationId xmlns:a16="http://schemas.microsoft.com/office/drawing/2014/main" id="{BF6F9E22-B2F8-41B1-A039-DB638983D677}"/>
              </a:ext>
            </a:extLst>
          </p:cNvPr>
          <p:cNvGraphicFramePr>
            <a:graphicFrameLocks noGrp="1"/>
          </p:cNvGraphicFramePr>
          <p:nvPr>
            <p:extLst>
              <p:ext uri="{D42A27DB-BD31-4B8C-83A1-F6EECF244321}">
                <p14:modId xmlns:p14="http://schemas.microsoft.com/office/powerpoint/2010/main" val="1538760344"/>
              </p:ext>
            </p:extLst>
          </p:nvPr>
        </p:nvGraphicFramePr>
        <p:xfrm>
          <a:off x="495863" y="4186321"/>
          <a:ext cx="4025521" cy="1066800"/>
        </p:xfrm>
        <a:graphic>
          <a:graphicData uri="http://schemas.openxmlformats.org/drawingml/2006/table">
            <a:tbl>
              <a:tblPr firstRow="1" bandRow="1">
                <a:tableStyleId>{5940675A-B579-460E-94D1-54222C63F5DA}</a:tableStyleId>
              </a:tblPr>
              <a:tblGrid>
                <a:gridCol w="2630475">
                  <a:extLst>
                    <a:ext uri="{9D8B030D-6E8A-4147-A177-3AD203B41FA5}">
                      <a16:colId xmlns:a16="http://schemas.microsoft.com/office/drawing/2014/main" val="1548512516"/>
                    </a:ext>
                  </a:extLst>
                </a:gridCol>
                <a:gridCol w="1395046">
                  <a:extLst>
                    <a:ext uri="{9D8B030D-6E8A-4147-A177-3AD203B41FA5}">
                      <a16:colId xmlns:a16="http://schemas.microsoft.com/office/drawing/2014/main" val="2361345894"/>
                    </a:ext>
                  </a:extLst>
                </a:gridCol>
              </a:tblGrid>
              <a:tr h="160020">
                <a:tc>
                  <a:txBody>
                    <a:bodyPr/>
                    <a:lstStyle/>
                    <a:p>
                      <a:pPr algn="l" fontAlgn="b"/>
                      <a:r>
                        <a:rPr lang="en-US" sz="1400" b="1" i="0" u="none" strike="noStrike" dirty="0">
                          <a:solidFill>
                            <a:srgbClr val="000000"/>
                          </a:solidFill>
                          <a:effectLst/>
                          <a:latin typeface="+mn-lt"/>
                        </a:rPr>
                        <a:t>Expense</a:t>
                      </a:r>
                    </a:p>
                  </a:txBody>
                  <a:tcPr marL="34290" marR="34290" marT="0" marB="0" anchor="b"/>
                </a:tc>
                <a:tc>
                  <a:txBody>
                    <a:bodyPr/>
                    <a:lstStyle/>
                    <a:p>
                      <a:pPr algn="l" fontAlgn="b"/>
                      <a:r>
                        <a:rPr lang="en-US" sz="1400" b="1" i="0" u="none" strike="noStrike" dirty="0">
                          <a:solidFill>
                            <a:srgbClr val="000000"/>
                          </a:solidFill>
                          <a:effectLst/>
                          <a:latin typeface="+mn-lt"/>
                        </a:rPr>
                        <a:t>         Amount</a:t>
                      </a:r>
                    </a:p>
                  </a:txBody>
                  <a:tcPr marL="34290" marR="34290" marT="0" marB="0" anchor="b"/>
                </a:tc>
                <a:extLst>
                  <a:ext uri="{0D108BD9-81ED-4DB2-BD59-A6C34878D82A}">
                    <a16:rowId xmlns:a16="http://schemas.microsoft.com/office/drawing/2014/main" val="85221595"/>
                  </a:ext>
                </a:extLst>
              </a:tr>
              <a:tr h="160020">
                <a:tc>
                  <a:txBody>
                    <a:bodyPr/>
                    <a:lstStyle/>
                    <a:p>
                      <a:pPr algn="l" fontAlgn="b"/>
                      <a:r>
                        <a:rPr lang="en-US" sz="1400" b="0" i="0" u="none" strike="noStrike" dirty="0">
                          <a:solidFill>
                            <a:srgbClr val="000000"/>
                          </a:solidFill>
                          <a:effectLst/>
                          <a:latin typeface="+mn-lt"/>
                        </a:rPr>
                        <a:t>Vehicle Purchase</a:t>
                      </a:r>
                    </a:p>
                  </a:txBody>
                  <a:tcPr marL="34290" marR="34290" marT="0" marB="0" anchor="b"/>
                </a:tc>
                <a:tc>
                  <a:txBody>
                    <a:bodyPr/>
                    <a:lstStyle/>
                    <a:p>
                      <a:pPr algn="r" fontAlgn="b"/>
                      <a:r>
                        <a:rPr lang="en-US" sz="1400" b="0" i="0" u="none" strike="noStrike" dirty="0">
                          <a:solidFill>
                            <a:srgbClr val="000000"/>
                          </a:solidFill>
                          <a:effectLst/>
                          <a:latin typeface="+mn-lt"/>
                        </a:rPr>
                        <a:t>$ 240,000</a:t>
                      </a:r>
                    </a:p>
                  </a:txBody>
                  <a:tcPr marL="34290" marR="34290" marT="0" marB="0" anchor="b"/>
                </a:tc>
                <a:extLst>
                  <a:ext uri="{0D108BD9-81ED-4DB2-BD59-A6C34878D82A}">
                    <a16:rowId xmlns:a16="http://schemas.microsoft.com/office/drawing/2014/main" val="4087828295"/>
                  </a:ext>
                </a:extLst>
              </a:tr>
              <a:tr h="160020">
                <a:tc>
                  <a:txBody>
                    <a:bodyPr/>
                    <a:lstStyle/>
                    <a:p>
                      <a:pPr algn="l" fontAlgn="b"/>
                      <a:r>
                        <a:rPr lang="en-US" sz="1400" b="0" i="0" u="none" strike="noStrike" dirty="0">
                          <a:solidFill>
                            <a:srgbClr val="000000"/>
                          </a:solidFill>
                          <a:effectLst/>
                          <a:latin typeface="+mn-lt"/>
                        </a:rPr>
                        <a:t>Orono Portion</a:t>
                      </a:r>
                    </a:p>
                  </a:txBody>
                  <a:tcPr marL="34290" marR="34290" marT="0" marB="0" anchor="b"/>
                </a:tc>
                <a:tc>
                  <a:txBody>
                    <a:bodyPr/>
                    <a:lstStyle/>
                    <a:p>
                      <a:pPr algn="r" fontAlgn="b"/>
                      <a:r>
                        <a:rPr lang="en-US" sz="1400" b="0" i="0" u="none" strike="noStrike" dirty="0">
                          <a:solidFill>
                            <a:srgbClr val="000000"/>
                          </a:solidFill>
                          <a:effectLst/>
                          <a:latin typeface="+mn-lt"/>
                        </a:rPr>
                        <a:t>$ 184,900</a:t>
                      </a:r>
                    </a:p>
                  </a:txBody>
                  <a:tcPr marL="34290" marR="34290" marT="0" marB="0" anchor="b"/>
                </a:tc>
                <a:extLst>
                  <a:ext uri="{0D108BD9-81ED-4DB2-BD59-A6C34878D82A}">
                    <a16:rowId xmlns:a16="http://schemas.microsoft.com/office/drawing/2014/main" val="2167207735"/>
                  </a:ext>
                </a:extLst>
              </a:tr>
              <a:tr h="160020">
                <a:tc>
                  <a:txBody>
                    <a:bodyPr/>
                    <a:lstStyle/>
                    <a:p>
                      <a:pPr algn="l" fontAlgn="b"/>
                      <a:r>
                        <a:rPr lang="en-US" sz="1400" b="0" i="0" u="none" strike="noStrike" dirty="0">
                          <a:solidFill>
                            <a:srgbClr val="000000"/>
                          </a:solidFill>
                          <a:effectLst/>
                          <a:latin typeface="+mn-lt"/>
                        </a:rPr>
                        <a:t>Long Lake Portion</a:t>
                      </a:r>
                    </a:p>
                  </a:txBody>
                  <a:tcPr marL="34290" marR="34290" marT="0" marB="0" anchor="b"/>
                </a:tc>
                <a:tc>
                  <a:txBody>
                    <a:bodyPr/>
                    <a:lstStyle/>
                    <a:p>
                      <a:pPr algn="r" fontAlgn="b"/>
                      <a:r>
                        <a:rPr lang="en-US" sz="1400" b="0" i="0" u="none" strike="noStrike" dirty="0">
                          <a:solidFill>
                            <a:srgbClr val="000000"/>
                          </a:solidFill>
                          <a:effectLst/>
                          <a:latin typeface="+mn-lt"/>
                        </a:rPr>
                        <a:t>$   33,262</a:t>
                      </a:r>
                    </a:p>
                  </a:txBody>
                  <a:tcPr marL="34290" marR="34290" marT="0" marB="0" anchor="b"/>
                </a:tc>
                <a:extLst>
                  <a:ext uri="{0D108BD9-81ED-4DB2-BD59-A6C34878D82A}">
                    <a16:rowId xmlns:a16="http://schemas.microsoft.com/office/drawing/2014/main" val="1276855451"/>
                  </a:ext>
                </a:extLst>
              </a:tr>
              <a:tr h="171615">
                <a:tc>
                  <a:txBody>
                    <a:bodyPr/>
                    <a:lstStyle/>
                    <a:p>
                      <a:pPr algn="l" fontAlgn="b"/>
                      <a:r>
                        <a:rPr lang="en-US" sz="1400" b="0" i="0" u="none" strike="noStrike" dirty="0">
                          <a:solidFill>
                            <a:srgbClr val="000000"/>
                          </a:solidFill>
                          <a:effectLst/>
                          <a:latin typeface="+mn-lt"/>
                        </a:rPr>
                        <a:t>Medina Portion</a:t>
                      </a:r>
                    </a:p>
                  </a:txBody>
                  <a:tcPr marL="34290" marR="34290" marT="0" marB="0" anchor="b"/>
                </a:tc>
                <a:tc>
                  <a:txBody>
                    <a:bodyPr/>
                    <a:lstStyle/>
                    <a:p>
                      <a:pPr algn="r" fontAlgn="b"/>
                      <a:r>
                        <a:rPr lang="en-US" sz="1400" b="0" i="0" u="none" strike="noStrike" dirty="0">
                          <a:solidFill>
                            <a:srgbClr val="000000"/>
                          </a:solidFill>
                          <a:effectLst/>
                          <a:latin typeface="+mn-lt"/>
                        </a:rPr>
                        <a:t>$   21,836</a:t>
                      </a:r>
                    </a:p>
                  </a:txBody>
                  <a:tcPr marL="34290" marR="34290" marT="0" marB="0" anchor="b"/>
                </a:tc>
                <a:extLst>
                  <a:ext uri="{0D108BD9-81ED-4DB2-BD59-A6C34878D82A}">
                    <a16:rowId xmlns:a16="http://schemas.microsoft.com/office/drawing/2014/main" val="1304453028"/>
                  </a:ext>
                </a:extLst>
              </a:tr>
            </a:tbl>
          </a:graphicData>
        </a:graphic>
      </p:graphicFrame>
      <p:pic>
        <p:nvPicPr>
          <p:cNvPr id="10" name="Picture 9">
            <a:extLst>
              <a:ext uri="{FF2B5EF4-FFF2-40B4-BE49-F238E27FC236}">
                <a16:creationId xmlns:a16="http://schemas.microsoft.com/office/drawing/2014/main" id="{0BB5536C-59A7-422A-84FE-1468701DE1A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901445" y="4372578"/>
            <a:ext cx="3997499" cy="2058712"/>
          </a:xfrm>
          <a:prstGeom prst="rect">
            <a:avLst/>
          </a:prstGeom>
          <a:ln>
            <a:solidFill>
              <a:schemeClr val="accent1"/>
            </a:solidFill>
          </a:ln>
        </p:spPr>
      </p:pic>
      <p:sp>
        <p:nvSpPr>
          <p:cNvPr id="12" name="TextBox 11">
            <a:extLst>
              <a:ext uri="{FF2B5EF4-FFF2-40B4-BE49-F238E27FC236}">
                <a16:creationId xmlns:a16="http://schemas.microsoft.com/office/drawing/2014/main" id="{76104A27-0C5F-4CB9-A648-D29D5E322FF9}"/>
              </a:ext>
            </a:extLst>
          </p:cNvPr>
          <p:cNvSpPr txBox="1"/>
          <p:nvPr/>
        </p:nvSpPr>
        <p:spPr>
          <a:xfrm>
            <a:off x="6900195" y="145715"/>
            <a:ext cx="2104105" cy="307777"/>
          </a:xfrm>
          <a:prstGeom prst="rect">
            <a:avLst/>
          </a:prstGeom>
          <a:noFill/>
        </p:spPr>
        <p:txBody>
          <a:bodyPr wrap="square">
            <a:spAutoFit/>
          </a:bodyPr>
          <a:lstStyle/>
          <a:p>
            <a:r>
              <a:rPr lang="en-US" sz="1400" b="1" u="sng" dirty="0"/>
              <a:t>CIP Section:</a:t>
            </a:r>
            <a:r>
              <a:rPr lang="en-US" sz="1400" dirty="0"/>
              <a:t> Fire</a:t>
            </a:r>
          </a:p>
        </p:txBody>
      </p:sp>
      <p:sp>
        <p:nvSpPr>
          <p:cNvPr id="21" name="Title 3">
            <a:extLst>
              <a:ext uri="{FF2B5EF4-FFF2-40B4-BE49-F238E27FC236}">
                <a16:creationId xmlns:a16="http://schemas.microsoft.com/office/drawing/2014/main" id="{966E41D0-8120-4827-BD16-6CEF9BA46E78}"/>
              </a:ext>
            </a:extLst>
          </p:cNvPr>
          <p:cNvSpPr txBox="1">
            <a:spLocks/>
          </p:cNvSpPr>
          <p:nvPr/>
        </p:nvSpPr>
        <p:spPr>
          <a:xfrm>
            <a:off x="403760" y="62098"/>
            <a:ext cx="6112041" cy="91045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2800" dirty="0"/>
              <a:t>Equipment: Brush-Medical Response Utility for LLFD	</a:t>
            </a:r>
          </a:p>
        </p:txBody>
      </p:sp>
    </p:spTree>
    <p:extLst>
      <p:ext uri="{BB962C8B-B14F-4D97-AF65-F5344CB8AC3E}">
        <p14:creationId xmlns:p14="http://schemas.microsoft.com/office/powerpoint/2010/main" val="1057926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C5EBAB8-AF1D-4C9B-AB07-A1DA71843467}"/>
              </a:ext>
            </a:extLst>
          </p:cNvPr>
          <p:cNvPicPr>
            <a:picLocks noChangeAspect="1"/>
          </p:cNvPicPr>
          <p:nvPr/>
        </p:nvPicPr>
        <p:blipFill>
          <a:blip r:embed="rId2"/>
          <a:stretch>
            <a:fillRect/>
          </a:stretch>
        </p:blipFill>
        <p:spPr>
          <a:xfrm>
            <a:off x="0" y="1325880"/>
            <a:ext cx="9144000" cy="4206240"/>
          </a:xfrm>
          <a:prstGeom prst="rect">
            <a:avLst/>
          </a:prstGeom>
        </p:spPr>
      </p:pic>
    </p:spTree>
    <p:extLst>
      <p:ext uri="{BB962C8B-B14F-4D97-AF65-F5344CB8AC3E}">
        <p14:creationId xmlns:p14="http://schemas.microsoft.com/office/powerpoint/2010/main" val="2124744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368300" y="1042354"/>
            <a:ext cx="4394200" cy="5367238"/>
          </a:xfrm>
        </p:spPr>
        <p:txBody>
          <a:bodyPr>
            <a:noAutofit/>
          </a:bodyPr>
          <a:lstStyle/>
          <a:p>
            <a:r>
              <a:rPr lang="en-US" sz="1400" b="1" u="sng" dirty="0"/>
              <a:t>Project Scope / Description:</a:t>
            </a:r>
            <a:r>
              <a:rPr lang="en-US" sz="1400" dirty="0"/>
              <a:t> Plan to construct a salt and commodity area west of the new public works building.</a:t>
            </a:r>
          </a:p>
          <a:p>
            <a:endParaRPr lang="en-US" sz="1400" b="1" u="sng" dirty="0"/>
          </a:p>
          <a:p>
            <a:r>
              <a:rPr lang="en-US" sz="1400" b="1" u="sng" dirty="0"/>
              <a:t>Analysis of Need / Justification</a:t>
            </a:r>
            <a:r>
              <a:rPr lang="en-US" sz="1400" dirty="0"/>
              <a:t>:  Improved efficiencies with commodities and salt access closer to operating facility. </a:t>
            </a:r>
          </a:p>
          <a:p>
            <a:endParaRPr lang="en-US" sz="1400" b="1" u="sng" dirty="0"/>
          </a:p>
          <a:p>
            <a:r>
              <a:rPr lang="en-US" sz="1400" b="1" u="sng" dirty="0"/>
              <a:t>Alternatives:</a:t>
            </a:r>
            <a:r>
              <a:rPr lang="en-US" sz="1400" dirty="0"/>
              <a:t> Continue to use existing site.</a:t>
            </a:r>
          </a:p>
          <a:p>
            <a:endParaRPr lang="en-US" sz="1400" dirty="0"/>
          </a:p>
          <a:p>
            <a:r>
              <a:rPr lang="en-US" sz="1400" b="1" u="sng" dirty="0"/>
              <a:t>Budget Estimate:</a:t>
            </a:r>
          </a:p>
          <a:p>
            <a:endParaRPr lang="en-US" sz="1400" b="1" u="sng" dirty="0"/>
          </a:p>
          <a:p>
            <a:endParaRPr lang="en-US" sz="1400" b="1" u="sng" dirty="0"/>
          </a:p>
          <a:p>
            <a:endParaRPr lang="en-US" sz="1400" b="1" u="sng" dirty="0"/>
          </a:p>
          <a:p>
            <a:endParaRPr lang="en-US" sz="1400" b="1" u="sng" dirty="0"/>
          </a:p>
          <a:p>
            <a:r>
              <a:rPr lang="en-US" sz="1400" b="1" u="sng" dirty="0"/>
              <a:t>Funding:</a:t>
            </a:r>
            <a:r>
              <a:rPr lang="en-US" sz="1400" dirty="0"/>
              <a:t> Project is funded by the Facilities Fund.</a:t>
            </a:r>
            <a:endParaRPr lang="en-US" sz="1400" b="1" u="sng" dirty="0"/>
          </a:p>
          <a:p>
            <a:endParaRPr lang="en-US" sz="1400" dirty="0"/>
          </a:p>
        </p:txBody>
      </p:sp>
      <p:graphicFrame>
        <p:nvGraphicFramePr>
          <p:cNvPr id="15" name="Table 42">
            <a:extLst>
              <a:ext uri="{FF2B5EF4-FFF2-40B4-BE49-F238E27FC236}">
                <a16:creationId xmlns:a16="http://schemas.microsoft.com/office/drawing/2014/main" id="{BF6F9E22-B2F8-41B1-A039-DB638983D677}"/>
              </a:ext>
            </a:extLst>
          </p:cNvPr>
          <p:cNvGraphicFramePr>
            <a:graphicFrameLocks noGrp="1"/>
          </p:cNvGraphicFramePr>
          <p:nvPr>
            <p:extLst>
              <p:ext uri="{D42A27DB-BD31-4B8C-83A1-F6EECF244321}">
                <p14:modId xmlns:p14="http://schemas.microsoft.com/office/powerpoint/2010/main" val="3881140369"/>
              </p:ext>
            </p:extLst>
          </p:nvPr>
        </p:nvGraphicFramePr>
        <p:xfrm>
          <a:off x="438929" y="3979895"/>
          <a:ext cx="2831809" cy="853440"/>
        </p:xfrm>
        <a:graphic>
          <a:graphicData uri="http://schemas.openxmlformats.org/drawingml/2006/table">
            <a:tbl>
              <a:tblPr firstRow="1" bandRow="1">
                <a:tableStyleId>{5940675A-B579-460E-94D1-54222C63F5DA}</a:tableStyleId>
              </a:tblPr>
              <a:tblGrid>
                <a:gridCol w="1671225">
                  <a:extLst>
                    <a:ext uri="{9D8B030D-6E8A-4147-A177-3AD203B41FA5}">
                      <a16:colId xmlns:a16="http://schemas.microsoft.com/office/drawing/2014/main" val="1548512516"/>
                    </a:ext>
                  </a:extLst>
                </a:gridCol>
                <a:gridCol w="1160584">
                  <a:extLst>
                    <a:ext uri="{9D8B030D-6E8A-4147-A177-3AD203B41FA5}">
                      <a16:colId xmlns:a16="http://schemas.microsoft.com/office/drawing/2014/main" val="2361345894"/>
                    </a:ext>
                  </a:extLst>
                </a:gridCol>
              </a:tblGrid>
              <a:tr h="160020">
                <a:tc>
                  <a:txBody>
                    <a:bodyPr/>
                    <a:lstStyle/>
                    <a:p>
                      <a:pPr algn="l" fontAlgn="b"/>
                      <a:r>
                        <a:rPr lang="en-US" sz="1400" b="1" i="0" u="none" strike="noStrike" dirty="0">
                          <a:solidFill>
                            <a:srgbClr val="000000"/>
                          </a:solidFill>
                          <a:effectLst/>
                          <a:latin typeface="+mn-lt"/>
                        </a:rPr>
                        <a:t>Item</a:t>
                      </a:r>
                    </a:p>
                  </a:txBody>
                  <a:tcPr marL="34290" marR="34290" marT="0" marB="0" anchor="b"/>
                </a:tc>
                <a:tc>
                  <a:txBody>
                    <a:bodyPr/>
                    <a:lstStyle/>
                    <a:p>
                      <a:pPr algn="l" fontAlgn="b"/>
                      <a:r>
                        <a:rPr lang="en-US" sz="1400" b="1" i="0" u="none" strike="noStrike" dirty="0">
                          <a:solidFill>
                            <a:srgbClr val="000000"/>
                          </a:solidFill>
                          <a:effectLst/>
                          <a:latin typeface="+mn-lt"/>
                        </a:rPr>
                        <a:t>         Amount</a:t>
                      </a:r>
                    </a:p>
                  </a:txBody>
                  <a:tcPr marL="34290" marR="34290" marT="0" marB="0" anchor="b"/>
                </a:tc>
                <a:extLst>
                  <a:ext uri="{0D108BD9-81ED-4DB2-BD59-A6C34878D82A}">
                    <a16:rowId xmlns:a16="http://schemas.microsoft.com/office/drawing/2014/main" val="85221595"/>
                  </a:ext>
                </a:extLst>
              </a:tr>
              <a:tr h="160020">
                <a:tc>
                  <a:txBody>
                    <a:bodyPr/>
                    <a:lstStyle/>
                    <a:p>
                      <a:pPr algn="l" fontAlgn="b"/>
                      <a:r>
                        <a:rPr lang="en-US" sz="1400" b="0" i="0" u="none" strike="noStrike" dirty="0">
                          <a:solidFill>
                            <a:srgbClr val="000000"/>
                          </a:solidFill>
                          <a:effectLst/>
                          <a:latin typeface="+mn-lt"/>
                        </a:rPr>
                        <a:t>Entire Project</a:t>
                      </a:r>
                    </a:p>
                  </a:txBody>
                  <a:tcPr marL="34290" marR="34290" marT="0" marB="0" anchor="b"/>
                </a:tc>
                <a:tc>
                  <a:txBody>
                    <a:bodyPr/>
                    <a:lstStyle/>
                    <a:p>
                      <a:pPr algn="r" fontAlgn="b"/>
                      <a:r>
                        <a:rPr lang="en-US" sz="1400" b="0" i="0" u="none" strike="noStrike" dirty="0">
                          <a:solidFill>
                            <a:srgbClr val="000000"/>
                          </a:solidFill>
                          <a:effectLst/>
                          <a:latin typeface="+mn-lt"/>
                        </a:rPr>
                        <a:t>$ 1,300,000</a:t>
                      </a:r>
                    </a:p>
                  </a:txBody>
                  <a:tcPr marL="34290" marR="34290" marT="0" marB="0" anchor="b"/>
                </a:tc>
                <a:extLst>
                  <a:ext uri="{0D108BD9-81ED-4DB2-BD59-A6C34878D82A}">
                    <a16:rowId xmlns:a16="http://schemas.microsoft.com/office/drawing/2014/main" val="4087828295"/>
                  </a:ext>
                </a:extLst>
              </a:tr>
              <a:tr h="160020">
                <a:tc>
                  <a:txBody>
                    <a:bodyPr/>
                    <a:lstStyle/>
                    <a:p>
                      <a:pPr algn="l" fontAlgn="b"/>
                      <a:endParaRPr lang="en-US" sz="1400" b="0" i="0" u="none" strike="noStrike" dirty="0">
                        <a:solidFill>
                          <a:srgbClr val="000000"/>
                        </a:solidFill>
                        <a:effectLst/>
                        <a:latin typeface="+mn-lt"/>
                      </a:endParaRPr>
                    </a:p>
                  </a:txBody>
                  <a:tcPr marL="34290" marR="34290" marT="0" marB="0" anchor="b"/>
                </a:tc>
                <a:tc>
                  <a:txBody>
                    <a:bodyPr/>
                    <a:lstStyle/>
                    <a:p>
                      <a:pPr algn="r" fontAlgn="b"/>
                      <a:endParaRPr lang="en-US" sz="1400" b="0" i="0" u="none" strike="noStrike" dirty="0">
                        <a:solidFill>
                          <a:srgbClr val="000000"/>
                        </a:solidFill>
                        <a:effectLst/>
                        <a:latin typeface="+mn-lt"/>
                      </a:endParaRPr>
                    </a:p>
                  </a:txBody>
                  <a:tcPr marL="34290" marR="34290" marT="0" marB="0" anchor="b"/>
                </a:tc>
                <a:extLst>
                  <a:ext uri="{0D108BD9-81ED-4DB2-BD59-A6C34878D82A}">
                    <a16:rowId xmlns:a16="http://schemas.microsoft.com/office/drawing/2014/main" val="2167207735"/>
                  </a:ext>
                </a:extLst>
              </a:tr>
              <a:tr h="160020">
                <a:tc>
                  <a:txBody>
                    <a:bodyPr/>
                    <a:lstStyle/>
                    <a:p>
                      <a:pPr algn="l" fontAlgn="b"/>
                      <a:r>
                        <a:rPr lang="en-US" sz="1400" b="0" i="0" u="none" strike="noStrike" dirty="0">
                          <a:solidFill>
                            <a:srgbClr val="000000"/>
                          </a:solidFill>
                          <a:effectLst/>
                          <a:latin typeface="+mn-lt"/>
                        </a:rPr>
                        <a:t>TOTAL</a:t>
                      </a:r>
                    </a:p>
                  </a:txBody>
                  <a:tcPr marL="34290" marR="34290" marT="0" marB="0" anchor="b"/>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$ 1,300,000</a:t>
                      </a:r>
                    </a:p>
                  </a:txBody>
                  <a:tcPr marL="34290" marR="34290" marT="0" marB="0" anchor="b"/>
                </a:tc>
                <a:extLst>
                  <a:ext uri="{0D108BD9-81ED-4DB2-BD59-A6C34878D82A}">
                    <a16:rowId xmlns:a16="http://schemas.microsoft.com/office/drawing/2014/main" val="1276855451"/>
                  </a:ext>
                </a:extLst>
              </a:tr>
            </a:tbl>
          </a:graphicData>
        </a:graphic>
      </p:graphicFrame>
      <p:sp>
        <p:nvSpPr>
          <p:cNvPr id="12" name="TextBox 11">
            <a:extLst>
              <a:ext uri="{FF2B5EF4-FFF2-40B4-BE49-F238E27FC236}">
                <a16:creationId xmlns:a16="http://schemas.microsoft.com/office/drawing/2014/main" id="{76104A27-0C5F-4CB9-A648-D29D5E322FF9}"/>
              </a:ext>
            </a:extLst>
          </p:cNvPr>
          <p:cNvSpPr txBox="1"/>
          <p:nvPr/>
        </p:nvSpPr>
        <p:spPr>
          <a:xfrm>
            <a:off x="6900195" y="145715"/>
            <a:ext cx="2104105" cy="307777"/>
          </a:xfrm>
          <a:prstGeom prst="rect">
            <a:avLst/>
          </a:prstGeom>
          <a:noFill/>
        </p:spPr>
        <p:txBody>
          <a:bodyPr wrap="square">
            <a:spAutoFit/>
          </a:bodyPr>
          <a:lstStyle/>
          <a:p>
            <a:r>
              <a:rPr lang="en-US" sz="1400" b="1" u="sng" dirty="0"/>
              <a:t>CIP Section:</a:t>
            </a:r>
            <a:r>
              <a:rPr lang="en-US" sz="1400" dirty="0"/>
              <a:t> Facilities</a:t>
            </a:r>
          </a:p>
        </p:txBody>
      </p:sp>
      <p:sp>
        <p:nvSpPr>
          <p:cNvPr id="21" name="Title 3">
            <a:extLst>
              <a:ext uri="{FF2B5EF4-FFF2-40B4-BE49-F238E27FC236}">
                <a16:creationId xmlns:a16="http://schemas.microsoft.com/office/drawing/2014/main" id="{966E41D0-8120-4827-BD16-6CEF9BA46E78}"/>
              </a:ext>
            </a:extLst>
          </p:cNvPr>
          <p:cNvSpPr txBox="1">
            <a:spLocks/>
          </p:cNvSpPr>
          <p:nvPr/>
        </p:nvSpPr>
        <p:spPr>
          <a:xfrm>
            <a:off x="403760" y="62098"/>
            <a:ext cx="6112041" cy="91045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2800" dirty="0"/>
              <a:t>New Public Works Facility -</a:t>
            </a:r>
            <a:br>
              <a:rPr lang="en-US" sz="2800" dirty="0"/>
            </a:br>
            <a:r>
              <a:rPr lang="en-US" sz="2800" dirty="0"/>
              <a:t>Salt Shed and Commodities Area</a:t>
            </a:r>
          </a:p>
        </p:txBody>
      </p:sp>
      <p:sp>
        <p:nvSpPr>
          <p:cNvPr id="11" name="TextBox 10">
            <a:extLst>
              <a:ext uri="{FF2B5EF4-FFF2-40B4-BE49-F238E27FC236}">
                <a16:creationId xmlns:a16="http://schemas.microsoft.com/office/drawing/2014/main" id="{B3BB7080-CC15-4E86-B53C-E06B43FFBB15}"/>
              </a:ext>
            </a:extLst>
          </p:cNvPr>
          <p:cNvSpPr txBox="1"/>
          <p:nvPr/>
        </p:nvSpPr>
        <p:spPr>
          <a:xfrm>
            <a:off x="5089394" y="972555"/>
            <a:ext cx="3686306" cy="307777"/>
          </a:xfrm>
          <a:prstGeom prst="rect">
            <a:avLst/>
          </a:prstGeom>
          <a:noFill/>
        </p:spPr>
        <p:txBody>
          <a:bodyPr wrap="square">
            <a:spAutoFit/>
          </a:bodyPr>
          <a:lstStyle/>
          <a:p>
            <a:r>
              <a:rPr lang="en-US" sz="1400" b="1" u="sng" dirty="0"/>
              <a:t>Location:</a:t>
            </a:r>
            <a:r>
              <a:rPr lang="en-US" sz="1400" dirty="0"/>
              <a:t> West of New Public Works Facility</a:t>
            </a:r>
          </a:p>
        </p:txBody>
      </p:sp>
      <p:pic>
        <p:nvPicPr>
          <p:cNvPr id="7" name="Picture 6">
            <a:extLst>
              <a:ext uri="{FF2B5EF4-FFF2-40B4-BE49-F238E27FC236}">
                <a16:creationId xmlns:a16="http://schemas.microsoft.com/office/drawing/2014/main" id="{60424AFD-C0DA-4707-8AE9-EEF6FD5C605B}"/>
              </a:ext>
            </a:extLst>
          </p:cNvPr>
          <p:cNvPicPr>
            <a:picLocks noChangeAspect="1"/>
          </p:cNvPicPr>
          <p:nvPr/>
        </p:nvPicPr>
        <p:blipFill>
          <a:blip r:embed="rId3"/>
          <a:stretch>
            <a:fillRect/>
          </a:stretch>
        </p:blipFill>
        <p:spPr>
          <a:xfrm>
            <a:off x="4032635" y="2462836"/>
            <a:ext cx="3919612" cy="2482773"/>
          </a:xfrm>
          <a:prstGeom prst="rect">
            <a:avLst/>
          </a:prstGeom>
        </p:spPr>
      </p:pic>
      <p:pic>
        <p:nvPicPr>
          <p:cNvPr id="13" name="Picture 12">
            <a:extLst>
              <a:ext uri="{FF2B5EF4-FFF2-40B4-BE49-F238E27FC236}">
                <a16:creationId xmlns:a16="http://schemas.microsoft.com/office/drawing/2014/main" id="{484A95EE-119A-4CA3-A483-FC9999C94FFE}"/>
              </a:ext>
            </a:extLst>
          </p:cNvPr>
          <p:cNvPicPr>
            <a:picLocks noChangeAspect="1"/>
          </p:cNvPicPr>
          <p:nvPr/>
        </p:nvPicPr>
        <p:blipFill rotWithShape="1">
          <a:blip r:embed="rId4"/>
          <a:srcRect b="29321"/>
          <a:stretch/>
        </p:blipFill>
        <p:spPr>
          <a:xfrm>
            <a:off x="4983472" y="1363949"/>
            <a:ext cx="3833445" cy="1051935"/>
          </a:xfrm>
          <a:prstGeom prst="rect">
            <a:avLst/>
          </a:prstGeom>
        </p:spPr>
      </p:pic>
      <p:pic>
        <p:nvPicPr>
          <p:cNvPr id="16" name="Picture 15">
            <a:extLst>
              <a:ext uri="{FF2B5EF4-FFF2-40B4-BE49-F238E27FC236}">
                <a16:creationId xmlns:a16="http://schemas.microsoft.com/office/drawing/2014/main" id="{0DD07B83-B109-429E-8313-6ECEBFB96833}"/>
              </a:ext>
            </a:extLst>
          </p:cNvPr>
          <p:cNvPicPr>
            <a:picLocks noChangeAspect="1"/>
          </p:cNvPicPr>
          <p:nvPr/>
        </p:nvPicPr>
        <p:blipFill rotWithShape="1">
          <a:blip r:embed="rId5"/>
          <a:srcRect b="23389"/>
          <a:stretch/>
        </p:blipFill>
        <p:spPr>
          <a:xfrm>
            <a:off x="5130611" y="4992561"/>
            <a:ext cx="3686306" cy="1585090"/>
          </a:xfrm>
          <a:prstGeom prst="rect">
            <a:avLst/>
          </a:prstGeom>
        </p:spPr>
      </p:pic>
    </p:spTree>
    <p:extLst>
      <p:ext uri="{BB962C8B-B14F-4D97-AF65-F5344CB8AC3E}">
        <p14:creationId xmlns:p14="http://schemas.microsoft.com/office/powerpoint/2010/main" val="3569106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368300" y="1042354"/>
            <a:ext cx="4394200" cy="5367238"/>
          </a:xfrm>
        </p:spPr>
        <p:txBody>
          <a:bodyPr>
            <a:noAutofit/>
          </a:bodyPr>
          <a:lstStyle/>
          <a:p>
            <a:r>
              <a:rPr lang="en-US" sz="1400" b="1" u="sng" dirty="0"/>
              <a:t>Project Scope / Description:</a:t>
            </a:r>
            <a:r>
              <a:rPr lang="en-US" sz="1400" dirty="0"/>
              <a:t> A scheduled maintenance every 7 years to maintain the quality and appearance of parking lot.</a:t>
            </a:r>
          </a:p>
          <a:p>
            <a:endParaRPr lang="en-US" sz="1400" b="1" u="sng" dirty="0"/>
          </a:p>
          <a:p>
            <a:r>
              <a:rPr lang="en-US" sz="1400" b="1" u="sng" dirty="0"/>
              <a:t>Analysis of Need / Justification</a:t>
            </a:r>
            <a:r>
              <a:rPr lang="en-US" sz="1400" dirty="0"/>
              <a:t>:  Deteriorating and aging asphalt needs some reinforcement to extend its life and improve appearance.</a:t>
            </a:r>
          </a:p>
          <a:p>
            <a:endParaRPr lang="en-US" sz="1400" b="1" u="sng" dirty="0"/>
          </a:p>
          <a:p>
            <a:r>
              <a:rPr lang="en-US" sz="1400" b="1" u="sng" dirty="0"/>
              <a:t>Alternatives:</a:t>
            </a:r>
            <a:r>
              <a:rPr lang="en-US" sz="1400" dirty="0"/>
              <a:t> Increased cost down the road.  Mill and pave lot.</a:t>
            </a:r>
          </a:p>
          <a:p>
            <a:endParaRPr lang="en-US" sz="1400" dirty="0"/>
          </a:p>
          <a:p>
            <a:r>
              <a:rPr lang="en-US" sz="1400" b="1" u="sng" dirty="0"/>
              <a:t>Budget Estimate:</a:t>
            </a:r>
          </a:p>
          <a:p>
            <a:endParaRPr lang="en-US" sz="1400" b="1" u="sng" dirty="0"/>
          </a:p>
          <a:p>
            <a:endParaRPr lang="en-US" sz="1400" b="1" u="sng" dirty="0"/>
          </a:p>
          <a:p>
            <a:endParaRPr lang="en-US" sz="1400" b="1" u="sng" dirty="0"/>
          </a:p>
          <a:p>
            <a:endParaRPr lang="en-US" sz="1400" b="1" u="sng" dirty="0"/>
          </a:p>
          <a:p>
            <a:r>
              <a:rPr lang="en-US" sz="1400" b="1" u="sng" dirty="0"/>
              <a:t>Funding:</a:t>
            </a:r>
            <a:r>
              <a:rPr lang="en-US" sz="1400" dirty="0"/>
              <a:t> Project is funded by the Facilities Fund.</a:t>
            </a:r>
            <a:endParaRPr lang="en-US" sz="1400" b="1" u="sng" dirty="0"/>
          </a:p>
          <a:p>
            <a:endParaRPr lang="en-US" sz="1400" dirty="0"/>
          </a:p>
        </p:txBody>
      </p:sp>
      <p:graphicFrame>
        <p:nvGraphicFramePr>
          <p:cNvPr id="15" name="Table 42">
            <a:extLst>
              <a:ext uri="{FF2B5EF4-FFF2-40B4-BE49-F238E27FC236}">
                <a16:creationId xmlns:a16="http://schemas.microsoft.com/office/drawing/2014/main" id="{BF6F9E22-B2F8-41B1-A039-DB638983D677}"/>
              </a:ext>
            </a:extLst>
          </p:cNvPr>
          <p:cNvGraphicFramePr>
            <a:graphicFrameLocks noGrp="1"/>
          </p:cNvGraphicFramePr>
          <p:nvPr>
            <p:extLst>
              <p:ext uri="{D42A27DB-BD31-4B8C-83A1-F6EECF244321}">
                <p14:modId xmlns:p14="http://schemas.microsoft.com/office/powerpoint/2010/main" val="1370569929"/>
              </p:ext>
            </p:extLst>
          </p:nvPr>
        </p:nvGraphicFramePr>
        <p:xfrm>
          <a:off x="476141" y="4318205"/>
          <a:ext cx="4025521" cy="853440"/>
        </p:xfrm>
        <a:graphic>
          <a:graphicData uri="http://schemas.openxmlformats.org/drawingml/2006/table">
            <a:tbl>
              <a:tblPr firstRow="1" bandRow="1">
                <a:tableStyleId>{5940675A-B579-460E-94D1-54222C63F5DA}</a:tableStyleId>
              </a:tblPr>
              <a:tblGrid>
                <a:gridCol w="2630475">
                  <a:extLst>
                    <a:ext uri="{9D8B030D-6E8A-4147-A177-3AD203B41FA5}">
                      <a16:colId xmlns:a16="http://schemas.microsoft.com/office/drawing/2014/main" val="1548512516"/>
                    </a:ext>
                  </a:extLst>
                </a:gridCol>
                <a:gridCol w="1395046">
                  <a:extLst>
                    <a:ext uri="{9D8B030D-6E8A-4147-A177-3AD203B41FA5}">
                      <a16:colId xmlns:a16="http://schemas.microsoft.com/office/drawing/2014/main" val="2361345894"/>
                    </a:ext>
                  </a:extLst>
                </a:gridCol>
              </a:tblGrid>
              <a:tr h="160020">
                <a:tc>
                  <a:txBody>
                    <a:bodyPr/>
                    <a:lstStyle/>
                    <a:p>
                      <a:pPr algn="l" fontAlgn="b"/>
                      <a:r>
                        <a:rPr lang="en-US" sz="1400" b="1" i="0" u="none" strike="noStrike" dirty="0">
                          <a:solidFill>
                            <a:srgbClr val="000000"/>
                          </a:solidFill>
                          <a:effectLst/>
                          <a:latin typeface="+mn-lt"/>
                        </a:rPr>
                        <a:t>Item</a:t>
                      </a:r>
                    </a:p>
                  </a:txBody>
                  <a:tcPr marL="34290" marR="34290" marT="0" marB="0" anchor="b"/>
                </a:tc>
                <a:tc>
                  <a:txBody>
                    <a:bodyPr/>
                    <a:lstStyle/>
                    <a:p>
                      <a:pPr algn="l" fontAlgn="b"/>
                      <a:r>
                        <a:rPr lang="en-US" sz="1400" b="1" i="0" u="none" strike="noStrike" dirty="0">
                          <a:solidFill>
                            <a:srgbClr val="000000"/>
                          </a:solidFill>
                          <a:effectLst/>
                          <a:latin typeface="+mn-lt"/>
                        </a:rPr>
                        <a:t>         Amount</a:t>
                      </a:r>
                    </a:p>
                  </a:txBody>
                  <a:tcPr marL="34290" marR="34290" marT="0" marB="0" anchor="b"/>
                </a:tc>
                <a:extLst>
                  <a:ext uri="{0D108BD9-81ED-4DB2-BD59-A6C34878D82A}">
                    <a16:rowId xmlns:a16="http://schemas.microsoft.com/office/drawing/2014/main" val="85221595"/>
                  </a:ext>
                </a:extLst>
              </a:tr>
              <a:tr h="160020">
                <a:tc>
                  <a:txBody>
                    <a:bodyPr/>
                    <a:lstStyle/>
                    <a:p>
                      <a:pPr algn="l" fontAlgn="b"/>
                      <a:r>
                        <a:rPr lang="en-US" sz="1400" b="0" i="0" u="none" strike="noStrike" dirty="0">
                          <a:solidFill>
                            <a:srgbClr val="000000"/>
                          </a:solidFill>
                          <a:effectLst/>
                          <a:latin typeface="+mn-lt"/>
                        </a:rPr>
                        <a:t>Chip Seal</a:t>
                      </a:r>
                    </a:p>
                  </a:txBody>
                  <a:tcPr marL="34290" marR="34290" marT="0" marB="0" anchor="b"/>
                </a:tc>
                <a:tc>
                  <a:txBody>
                    <a:bodyPr/>
                    <a:lstStyle/>
                    <a:p>
                      <a:pPr algn="r" fontAlgn="b"/>
                      <a:r>
                        <a:rPr lang="en-US" sz="1400" b="0" i="0" u="none" strike="noStrike" dirty="0">
                          <a:solidFill>
                            <a:srgbClr val="000000"/>
                          </a:solidFill>
                          <a:effectLst/>
                          <a:latin typeface="+mn-lt"/>
                        </a:rPr>
                        <a:t>$ 35,000</a:t>
                      </a:r>
                    </a:p>
                  </a:txBody>
                  <a:tcPr marL="34290" marR="34290" marT="0" marB="0" anchor="b"/>
                </a:tc>
                <a:extLst>
                  <a:ext uri="{0D108BD9-81ED-4DB2-BD59-A6C34878D82A}">
                    <a16:rowId xmlns:a16="http://schemas.microsoft.com/office/drawing/2014/main" val="4087828295"/>
                  </a:ext>
                </a:extLst>
              </a:tr>
              <a:tr h="160020">
                <a:tc>
                  <a:txBody>
                    <a:bodyPr/>
                    <a:lstStyle/>
                    <a:p>
                      <a:pPr algn="l" fontAlgn="b"/>
                      <a:endParaRPr lang="en-US" sz="1400" b="0" i="0" u="none" strike="noStrike" dirty="0">
                        <a:solidFill>
                          <a:srgbClr val="000000"/>
                        </a:solidFill>
                        <a:effectLst/>
                        <a:latin typeface="+mn-lt"/>
                      </a:endParaRPr>
                    </a:p>
                  </a:txBody>
                  <a:tcPr marL="34290" marR="34290" marT="0" marB="0" anchor="b"/>
                </a:tc>
                <a:tc>
                  <a:txBody>
                    <a:bodyPr/>
                    <a:lstStyle/>
                    <a:p>
                      <a:pPr algn="r" fontAlgn="b"/>
                      <a:endParaRPr lang="en-US" sz="1400" b="0" i="0" u="none" strike="noStrike" dirty="0">
                        <a:solidFill>
                          <a:srgbClr val="000000"/>
                        </a:solidFill>
                        <a:effectLst/>
                        <a:latin typeface="+mn-lt"/>
                      </a:endParaRPr>
                    </a:p>
                  </a:txBody>
                  <a:tcPr marL="34290" marR="34290" marT="0" marB="0" anchor="b"/>
                </a:tc>
                <a:extLst>
                  <a:ext uri="{0D108BD9-81ED-4DB2-BD59-A6C34878D82A}">
                    <a16:rowId xmlns:a16="http://schemas.microsoft.com/office/drawing/2014/main" val="2167207735"/>
                  </a:ext>
                </a:extLst>
              </a:tr>
              <a:tr h="160020">
                <a:tc>
                  <a:txBody>
                    <a:bodyPr/>
                    <a:lstStyle/>
                    <a:p>
                      <a:pPr algn="l" fontAlgn="b"/>
                      <a:r>
                        <a:rPr lang="en-US" sz="1400" b="0" i="0" u="none" strike="noStrike" dirty="0">
                          <a:solidFill>
                            <a:srgbClr val="000000"/>
                          </a:solidFill>
                          <a:effectLst/>
                          <a:latin typeface="+mn-lt"/>
                        </a:rPr>
                        <a:t>TOTAL</a:t>
                      </a:r>
                    </a:p>
                  </a:txBody>
                  <a:tcPr marL="34290" marR="34290" marT="0" marB="0" anchor="b"/>
                </a:tc>
                <a:tc>
                  <a:txBody>
                    <a:bodyPr/>
                    <a:lstStyle/>
                    <a:p>
                      <a:pPr algn="r" fontAlgn="b"/>
                      <a:r>
                        <a:rPr lang="en-US" sz="1400" b="0" i="0" u="none" strike="noStrike" dirty="0">
                          <a:solidFill>
                            <a:srgbClr val="000000"/>
                          </a:solidFill>
                          <a:effectLst/>
                          <a:latin typeface="+mn-lt"/>
                        </a:rPr>
                        <a:t>$ 35,000</a:t>
                      </a:r>
                    </a:p>
                  </a:txBody>
                  <a:tcPr marL="34290" marR="34290" marT="0" marB="0" anchor="b"/>
                </a:tc>
                <a:extLst>
                  <a:ext uri="{0D108BD9-81ED-4DB2-BD59-A6C34878D82A}">
                    <a16:rowId xmlns:a16="http://schemas.microsoft.com/office/drawing/2014/main" val="1276855451"/>
                  </a:ext>
                </a:extLst>
              </a:tr>
            </a:tbl>
          </a:graphicData>
        </a:graphic>
      </p:graphicFrame>
      <p:sp>
        <p:nvSpPr>
          <p:cNvPr id="12" name="TextBox 11">
            <a:extLst>
              <a:ext uri="{FF2B5EF4-FFF2-40B4-BE49-F238E27FC236}">
                <a16:creationId xmlns:a16="http://schemas.microsoft.com/office/drawing/2014/main" id="{76104A27-0C5F-4CB9-A648-D29D5E322FF9}"/>
              </a:ext>
            </a:extLst>
          </p:cNvPr>
          <p:cNvSpPr txBox="1"/>
          <p:nvPr/>
        </p:nvSpPr>
        <p:spPr>
          <a:xfrm>
            <a:off x="6900195" y="145715"/>
            <a:ext cx="2104105" cy="307777"/>
          </a:xfrm>
          <a:prstGeom prst="rect">
            <a:avLst/>
          </a:prstGeom>
          <a:noFill/>
        </p:spPr>
        <p:txBody>
          <a:bodyPr wrap="square">
            <a:spAutoFit/>
          </a:bodyPr>
          <a:lstStyle/>
          <a:p>
            <a:r>
              <a:rPr lang="en-US" sz="1400" b="1" u="sng" dirty="0"/>
              <a:t>CIP Section:</a:t>
            </a:r>
            <a:r>
              <a:rPr lang="en-US" sz="1400" dirty="0"/>
              <a:t> Facilities</a:t>
            </a:r>
          </a:p>
        </p:txBody>
      </p:sp>
      <p:sp>
        <p:nvSpPr>
          <p:cNvPr id="21" name="Title 3">
            <a:extLst>
              <a:ext uri="{FF2B5EF4-FFF2-40B4-BE49-F238E27FC236}">
                <a16:creationId xmlns:a16="http://schemas.microsoft.com/office/drawing/2014/main" id="{966E41D0-8120-4827-BD16-6CEF9BA46E78}"/>
              </a:ext>
            </a:extLst>
          </p:cNvPr>
          <p:cNvSpPr txBox="1">
            <a:spLocks/>
          </p:cNvSpPr>
          <p:nvPr/>
        </p:nvSpPr>
        <p:spPr>
          <a:xfrm>
            <a:off x="403760" y="62098"/>
            <a:ext cx="6112041" cy="91045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2800" dirty="0"/>
              <a:t>City Hall Parking Lot (Chip Seal)</a:t>
            </a:r>
          </a:p>
        </p:txBody>
      </p:sp>
      <p:sp>
        <p:nvSpPr>
          <p:cNvPr id="11" name="TextBox 10">
            <a:extLst>
              <a:ext uri="{FF2B5EF4-FFF2-40B4-BE49-F238E27FC236}">
                <a16:creationId xmlns:a16="http://schemas.microsoft.com/office/drawing/2014/main" id="{B3BB7080-CC15-4E86-B53C-E06B43FFBB15}"/>
              </a:ext>
            </a:extLst>
          </p:cNvPr>
          <p:cNvSpPr txBox="1"/>
          <p:nvPr/>
        </p:nvSpPr>
        <p:spPr>
          <a:xfrm>
            <a:off x="5704855" y="942833"/>
            <a:ext cx="2621460" cy="307777"/>
          </a:xfrm>
          <a:prstGeom prst="rect">
            <a:avLst/>
          </a:prstGeom>
          <a:noFill/>
        </p:spPr>
        <p:txBody>
          <a:bodyPr wrap="square">
            <a:spAutoFit/>
          </a:bodyPr>
          <a:lstStyle/>
          <a:p>
            <a:r>
              <a:rPr lang="en-US" sz="1400" b="1" u="sng" dirty="0"/>
              <a:t>Location:</a:t>
            </a:r>
            <a:r>
              <a:rPr lang="en-US" sz="1400" dirty="0"/>
              <a:t> City Hall</a:t>
            </a:r>
          </a:p>
        </p:txBody>
      </p:sp>
      <p:pic>
        <p:nvPicPr>
          <p:cNvPr id="7" name="Picture 4" descr="Kittitas County starts chip-sealing ...">
            <a:extLst>
              <a:ext uri="{FF2B5EF4-FFF2-40B4-BE49-F238E27FC236}">
                <a16:creationId xmlns:a16="http://schemas.microsoft.com/office/drawing/2014/main" id="{4BB32B62-FA07-48C7-B7E7-EBE7CD2959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7198" y="1250610"/>
            <a:ext cx="3185994" cy="167521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4B30950-3E51-4E44-B477-4CAEBE039D09}"/>
              </a:ext>
            </a:extLst>
          </p:cNvPr>
          <p:cNvPicPr>
            <a:picLocks noChangeAspect="1"/>
          </p:cNvPicPr>
          <p:nvPr/>
        </p:nvPicPr>
        <p:blipFill>
          <a:blip r:embed="rId4"/>
          <a:stretch>
            <a:fillRect/>
          </a:stretch>
        </p:blipFill>
        <p:spPr>
          <a:xfrm>
            <a:off x="5363332" y="3042632"/>
            <a:ext cx="3073726" cy="3669653"/>
          </a:xfrm>
          <a:prstGeom prst="rect">
            <a:avLst/>
          </a:prstGeom>
        </p:spPr>
      </p:pic>
    </p:spTree>
    <p:extLst>
      <p:ext uri="{BB962C8B-B14F-4D97-AF65-F5344CB8AC3E}">
        <p14:creationId xmlns:p14="http://schemas.microsoft.com/office/powerpoint/2010/main" val="2799638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368300" y="1042354"/>
            <a:ext cx="4394200" cy="5367238"/>
          </a:xfrm>
        </p:spPr>
        <p:txBody>
          <a:bodyPr>
            <a:noAutofit/>
          </a:bodyPr>
          <a:lstStyle/>
          <a:p>
            <a:r>
              <a:rPr lang="en-US" sz="1400" b="1" u="sng" dirty="0"/>
              <a:t>Project Scope / Description:</a:t>
            </a:r>
            <a:r>
              <a:rPr lang="en-US" sz="1400" dirty="0"/>
              <a:t> Creating a workspace for the Communications personnel.</a:t>
            </a:r>
            <a:endParaRPr lang="en-US" sz="1400" b="1" u="sng" dirty="0"/>
          </a:p>
          <a:p>
            <a:r>
              <a:rPr lang="en-US" sz="1400" b="1" u="sng" dirty="0"/>
              <a:t>Analysis of Need / Justification</a:t>
            </a:r>
            <a:r>
              <a:rPr lang="en-US" sz="1400" dirty="0"/>
              <a:t>:  Create an area for the Communications personnel to work out of in City Hall.</a:t>
            </a:r>
          </a:p>
          <a:p>
            <a:endParaRPr lang="en-US" sz="1400" b="1" u="sng" dirty="0"/>
          </a:p>
          <a:p>
            <a:r>
              <a:rPr lang="en-US" sz="1400" b="1" u="sng" dirty="0"/>
              <a:t>Alternatives:</a:t>
            </a:r>
            <a:r>
              <a:rPr lang="en-US" sz="1400" dirty="0"/>
              <a:t> Find alternative seating arrangement for the staff that may have less workspace and less efficiency.</a:t>
            </a:r>
          </a:p>
          <a:p>
            <a:endParaRPr lang="en-US" sz="1400" dirty="0"/>
          </a:p>
          <a:p>
            <a:r>
              <a:rPr lang="en-US" sz="1400" b="1" u="sng" dirty="0"/>
              <a:t>Budget Estimate:</a:t>
            </a:r>
          </a:p>
          <a:p>
            <a:endParaRPr lang="en-US" sz="1400" b="1" u="sng" dirty="0"/>
          </a:p>
          <a:p>
            <a:endParaRPr lang="en-US" sz="1400" b="1" u="sng" dirty="0"/>
          </a:p>
          <a:p>
            <a:endParaRPr lang="en-US" sz="1400" b="1" u="sng" dirty="0"/>
          </a:p>
          <a:p>
            <a:endParaRPr lang="en-US" sz="1400" b="1" u="sng" dirty="0"/>
          </a:p>
          <a:p>
            <a:r>
              <a:rPr lang="en-US" sz="1400" b="1" u="sng" dirty="0"/>
              <a:t>Funding:</a:t>
            </a:r>
            <a:r>
              <a:rPr lang="en-US" sz="1400" dirty="0"/>
              <a:t> Project is funded by the Facilities Fund.</a:t>
            </a:r>
            <a:endParaRPr lang="en-US" sz="1400" b="1" u="sng" dirty="0"/>
          </a:p>
          <a:p>
            <a:endParaRPr lang="en-US" sz="1400" dirty="0"/>
          </a:p>
        </p:txBody>
      </p:sp>
      <p:graphicFrame>
        <p:nvGraphicFramePr>
          <p:cNvPr id="15" name="Table 42">
            <a:extLst>
              <a:ext uri="{FF2B5EF4-FFF2-40B4-BE49-F238E27FC236}">
                <a16:creationId xmlns:a16="http://schemas.microsoft.com/office/drawing/2014/main" id="{BF6F9E22-B2F8-41B1-A039-DB638983D677}"/>
              </a:ext>
            </a:extLst>
          </p:cNvPr>
          <p:cNvGraphicFramePr>
            <a:graphicFrameLocks noGrp="1"/>
          </p:cNvGraphicFramePr>
          <p:nvPr>
            <p:extLst>
              <p:ext uri="{D42A27DB-BD31-4B8C-83A1-F6EECF244321}">
                <p14:modId xmlns:p14="http://schemas.microsoft.com/office/powerpoint/2010/main" val="161535295"/>
              </p:ext>
            </p:extLst>
          </p:nvPr>
        </p:nvGraphicFramePr>
        <p:xfrm>
          <a:off x="467349" y="3544482"/>
          <a:ext cx="4025521" cy="853440"/>
        </p:xfrm>
        <a:graphic>
          <a:graphicData uri="http://schemas.openxmlformats.org/drawingml/2006/table">
            <a:tbl>
              <a:tblPr firstRow="1" bandRow="1">
                <a:tableStyleId>{5940675A-B579-460E-94D1-54222C63F5DA}</a:tableStyleId>
              </a:tblPr>
              <a:tblGrid>
                <a:gridCol w="2630475">
                  <a:extLst>
                    <a:ext uri="{9D8B030D-6E8A-4147-A177-3AD203B41FA5}">
                      <a16:colId xmlns:a16="http://schemas.microsoft.com/office/drawing/2014/main" val="1548512516"/>
                    </a:ext>
                  </a:extLst>
                </a:gridCol>
                <a:gridCol w="1395046">
                  <a:extLst>
                    <a:ext uri="{9D8B030D-6E8A-4147-A177-3AD203B41FA5}">
                      <a16:colId xmlns:a16="http://schemas.microsoft.com/office/drawing/2014/main" val="2361345894"/>
                    </a:ext>
                  </a:extLst>
                </a:gridCol>
              </a:tblGrid>
              <a:tr h="160020">
                <a:tc>
                  <a:txBody>
                    <a:bodyPr/>
                    <a:lstStyle/>
                    <a:p>
                      <a:pPr algn="l" fontAlgn="b"/>
                      <a:r>
                        <a:rPr lang="en-US" sz="1400" b="1" i="0" u="none" strike="noStrike" dirty="0">
                          <a:solidFill>
                            <a:srgbClr val="000000"/>
                          </a:solidFill>
                          <a:effectLst/>
                          <a:latin typeface="+mn-lt"/>
                        </a:rPr>
                        <a:t>Item</a:t>
                      </a:r>
                    </a:p>
                  </a:txBody>
                  <a:tcPr marL="34290" marR="34290" marT="0" marB="0" anchor="b"/>
                </a:tc>
                <a:tc>
                  <a:txBody>
                    <a:bodyPr/>
                    <a:lstStyle/>
                    <a:p>
                      <a:pPr algn="l" fontAlgn="b"/>
                      <a:r>
                        <a:rPr lang="en-US" sz="1400" b="1" i="0" u="none" strike="noStrike" dirty="0">
                          <a:solidFill>
                            <a:srgbClr val="000000"/>
                          </a:solidFill>
                          <a:effectLst/>
                          <a:latin typeface="+mn-lt"/>
                        </a:rPr>
                        <a:t>         Amount</a:t>
                      </a:r>
                    </a:p>
                  </a:txBody>
                  <a:tcPr marL="34290" marR="34290" marT="0" marB="0" anchor="b"/>
                </a:tc>
                <a:extLst>
                  <a:ext uri="{0D108BD9-81ED-4DB2-BD59-A6C34878D82A}">
                    <a16:rowId xmlns:a16="http://schemas.microsoft.com/office/drawing/2014/main" val="85221595"/>
                  </a:ext>
                </a:extLst>
              </a:tr>
              <a:tr h="160020">
                <a:tc>
                  <a:txBody>
                    <a:bodyPr/>
                    <a:lstStyle/>
                    <a:p>
                      <a:pPr algn="l" fontAlgn="b"/>
                      <a:r>
                        <a:rPr lang="en-US" sz="1400" b="0" i="0" u="none" strike="noStrike" dirty="0">
                          <a:solidFill>
                            <a:srgbClr val="000000"/>
                          </a:solidFill>
                          <a:effectLst/>
                          <a:latin typeface="+mn-lt"/>
                        </a:rPr>
                        <a:t>Cubicle</a:t>
                      </a:r>
                    </a:p>
                  </a:txBody>
                  <a:tcPr marL="34290" marR="34290" marT="0" marB="0" anchor="b"/>
                </a:tc>
                <a:tc>
                  <a:txBody>
                    <a:bodyPr/>
                    <a:lstStyle/>
                    <a:p>
                      <a:pPr algn="r" fontAlgn="b"/>
                      <a:r>
                        <a:rPr lang="en-US" sz="1400" b="0" i="0" u="none" strike="noStrike" dirty="0">
                          <a:solidFill>
                            <a:srgbClr val="000000"/>
                          </a:solidFill>
                          <a:effectLst/>
                          <a:latin typeface="+mn-lt"/>
                        </a:rPr>
                        <a:t>$ 10,000</a:t>
                      </a:r>
                    </a:p>
                  </a:txBody>
                  <a:tcPr marL="34290" marR="34290" marT="0" marB="0" anchor="b"/>
                </a:tc>
                <a:extLst>
                  <a:ext uri="{0D108BD9-81ED-4DB2-BD59-A6C34878D82A}">
                    <a16:rowId xmlns:a16="http://schemas.microsoft.com/office/drawing/2014/main" val="4087828295"/>
                  </a:ext>
                </a:extLst>
              </a:tr>
              <a:tr h="160020">
                <a:tc>
                  <a:txBody>
                    <a:bodyPr/>
                    <a:lstStyle/>
                    <a:p>
                      <a:pPr algn="l" fontAlgn="b"/>
                      <a:endParaRPr lang="en-US" sz="1400" b="0" i="0" u="none" strike="noStrike" dirty="0">
                        <a:solidFill>
                          <a:srgbClr val="000000"/>
                        </a:solidFill>
                        <a:effectLst/>
                        <a:latin typeface="+mn-lt"/>
                      </a:endParaRPr>
                    </a:p>
                  </a:txBody>
                  <a:tcPr marL="34290" marR="34290" marT="0" marB="0" anchor="b"/>
                </a:tc>
                <a:tc>
                  <a:txBody>
                    <a:bodyPr/>
                    <a:lstStyle/>
                    <a:p>
                      <a:pPr algn="r" fontAlgn="b"/>
                      <a:endParaRPr lang="en-US" sz="1400" b="0" i="0" u="none" strike="noStrike" dirty="0">
                        <a:solidFill>
                          <a:srgbClr val="000000"/>
                        </a:solidFill>
                        <a:effectLst/>
                        <a:latin typeface="+mn-lt"/>
                      </a:endParaRPr>
                    </a:p>
                  </a:txBody>
                  <a:tcPr marL="34290" marR="34290" marT="0" marB="0" anchor="b"/>
                </a:tc>
                <a:extLst>
                  <a:ext uri="{0D108BD9-81ED-4DB2-BD59-A6C34878D82A}">
                    <a16:rowId xmlns:a16="http://schemas.microsoft.com/office/drawing/2014/main" val="2167207735"/>
                  </a:ext>
                </a:extLst>
              </a:tr>
              <a:tr h="160020">
                <a:tc>
                  <a:txBody>
                    <a:bodyPr/>
                    <a:lstStyle/>
                    <a:p>
                      <a:pPr algn="l" fontAlgn="b"/>
                      <a:r>
                        <a:rPr lang="en-US" sz="1400" b="0" i="0" u="none" strike="noStrike" dirty="0">
                          <a:solidFill>
                            <a:srgbClr val="000000"/>
                          </a:solidFill>
                          <a:effectLst/>
                          <a:latin typeface="+mn-lt"/>
                        </a:rPr>
                        <a:t>TOTAL</a:t>
                      </a:r>
                    </a:p>
                  </a:txBody>
                  <a:tcPr marL="34290" marR="34290" marT="0" marB="0" anchor="b"/>
                </a:tc>
                <a:tc>
                  <a:txBody>
                    <a:bodyPr/>
                    <a:lstStyle/>
                    <a:p>
                      <a:pPr algn="r" fontAlgn="b"/>
                      <a:r>
                        <a:rPr lang="en-US" sz="1400" b="0" i="0" u="none" strike="noStrike" dirty="0">
                          <a:solidFill>
                            <a:srgbClr val="000000"/>
                          </a:solidFill>
                          <a:effectLst/>
                          <a:latin typeface="+mn-lt"/>
                        </a:rPr>
                        <a:t>$ 10,000</a:t>
                      </a:r>
                    </a:p>
                  </a:txBody>
                  <a:tcPr marL="34290" marR="34290" marT="0" marB="0" anchor="b"/>
                </a:tc>
                <a:extLst>
                  <a:ext uri="{0D108BD9-81ED-4DB2-BD59-A6C34878D82A}">
                    <a16:rowId xmlns:a16="http://schemas.microsoft.com/office/drawing/2014/main" val="1276855451"/>
                  </a:ext>
                </a:extLst>
              </a:tr>
            </a:tbl>
          </a:graphicData>
        </a:graphic>
      </p:graphicFrame>
      <p:sp>
        <p:nvSpPr>
          <p:cNvPr id="12" name="TextBox 11">
            <a:extLst>
              <a:ext uri="{FF2B5EF4-FFF2-40B4-BE49-F238E27FC236}">
                <a16:creationId xmlns:a16="http://schemas.microsoft.com/office/drawing/2014/main" id="{76104A27-0C5F-4CB9-A648-D29D5E322FF9}"/>
              </a:ext>
            </a:extLst>
          </p:cNvPr>
          <p:cNvSpPr txBox="1"/>
          <p:nvPr/>
        </p:nvSpPr>
        <p:spPr>
          <a:xfrm>
            <a:off x="6900195" y="145715"/>
            <a:ext cx="2104105" cy="307777"/>
          </a:xfrm>
          <a:prstGeom prst="rect">
            <a:avLst/>
          </a:prstGeom>
          <a:noFill/>
        </p:spPr>
        <p:txBody>
          <a:bodyPr wrap="square">
            <a:spAutoFit/>
          </a:bodyPr>
          <a:lstStyle/>
          <a:p>
            <a:r>
              <a:rPr lang="en-US" sz="1400" b="1" u="sng" dirty="0"/>
              <a:t>CIP Section:</a:t>
            </a:r>
            <a:r>
              <a:rPr lang="en-US" sz="1400" dirty="0"/>
              <a:t> Facilities</a:t>
            </a:r>
          </a:p>
        </p:txBody>
      </p:sp>
      <p:sp>
        <p:nvSpPr>
          <p:cNvPr id="21" name="Title 3">
            <a:extLst>
              <a:ext uri="{FF2B5EF4-FFF2-40B4-BE49-F238E27FC236}">
                <a16:creationId xmlns:a16="http://schemas.microsoft.com/office/drawing/2014/main" id="{966E41D0-8120-4827-BD16-6CEF9BA46E78}"/>
              </a:ext>
            </a:extLst>
          </p:cNvPr>
          <p:cNvSpPr txBox="1">
            <a:spLocks/>
          </p:cNvSpPr>
          <p:nvPr/>
        </p:nvSpPr>
        <p:spPr>
          <a:xfrm>
            <a:off x="403760" y="62098"/>
            <a:ext cx="6112041" cy="91045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2800" dirty="0"/>
              <a:t>Communication Cubical</a:t>
            </a:r>
          </a:p>
        </p:txBody>
      </p:sp>
      <p:sp>
        <p:nvSpPr>
          <p:cNvPr id="11" name="TextBox 10">
            <a:extLst>
              <a:ext uri="{FF2B5EF4-FFF2-40B4-BE49-F238E27FC236}">
                <a16:creationId xmlns:a16="http://schemas.microsoft.com/office/drawing/2014/main" id="{B3BB7080-CC15-4E86-B53C-E06B43FFBB15}"/>
              </a:ext>
            </a:extLst>
          </p:cNvPr>
          <p:cNvSpPr txBox="1"/>
          <p:nvPr/>
        </p:nvSpPr>
        <p:spPr>
          <a:xfrm>
            <a:off x="5704855" y="942833"/>
            <a:ext cx="2621460" cy="307777"/>
          </a:xfrm>
          <a:prstGeom prst="rect">
            <a:avLst/>
          </a:prstGeom>
          <a:noFill/>
        </p:spPr>
        <p:txBody>
          <a:bodyPr wrap="square">
            <a:spAutoFit/>
          </a:bodyPr>
          <a:lstStyle/>
          <a:p>
            <a:r>
              <a:rPr lang="en-US" sz="1400" b="1" u="sng" dirty="0"/>
              <a:t>Location:</a:t>
            </a:r>
            <a:r>
              <a:rPr lang="en-US" sz="1400" dirty="0"/>
              <a:t> City Hall</a:t>
            </a:r>
          </a:p>
        </p:txBody>
      </p:sp>
      <p:pic>
        <p:nvPicPr>
          <p:cNvPr id="8" name="Picture 2" descr="Empty office cubical Stock Photo - Alamy">
            <a:extLst>
              <a:ext uri="{FF2B5EF4-FFF2-40B4-BE49-F238E27FC236}">
                <a16:creationId xmlns:a16="http://schemas.microsoft.com/office/drawing/2014/main" id="{83F74151-6F5C-4D63-806D-A52012DCA56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1619"/>
          <a:stretch/>
        </p:blipFill>
        <p:spPr bwMode="auto">
          <a:xfrm>
            <a:off x="5312162" y="1650256"/>
            <a:ext cx="3176065" cy="207571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Picture 4" descr="High walled cubical with desk | AllSurplus">
            <a:extLst>
              <a:ext uri="{FF2B5EF4-FFF2-40B4-BE49-F238E27FC236}">
                <a16:creationId xmlns:a16="http://schemas.microsoft.com/office/drawing/2014/main" id="{2204D3BF-48B2-4068-8796-170D2B615B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1016" y="3971202"/>
            <a:ext cx="3018355" cy="226085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9552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368300" y="1042354"/>
            <a:ext cx="4394200" cy="5367238"/>
          </a:xfrm>
        </p:spPr>
        <p:txBody>
          <a:bodyPr>
            <a:noAutofit/>
          </a:bodyPr>
          <a:lstStyle/>
          <a:p>
            <a:r>
              <a:rPr lang="en-US" sz="1400" b="1" u="sng" dirty="0"/>
              <a:t>Project Scope / Description:</a:t>
            </a:r>
            <a:r>
              <a:rPr lang="en-US" sz="1400" dirty="0"/>
              <a:t> Implementation of Solar panels on rooftop of Public Works building. </a:t>
            </a:r>
          </a:p>
          <a:p>
            <a:endParaRPr lang="en-US" sz="1400" b="1" u="sng" dirty="0"/>
          </a:p>
          <a:p>
            <a:r>
              <a:rPr lang="en-US" sz="1400" b="1" u="sng" dirty="0"/>
              <a:t>Analysis of Need / Justification</a:t>
            </a:r>
            <a:r>
              <a:rPr lang="en-US" sz="1400" dirty="0"/>
              <a:t>:  Ability to reduce energy costs and benefit from state and federal grant opportunities.  Introduction of green energy to City facilities.</a:t>
            </a:r>
          </a:p>
          <a:p>
            <a:endParaRPr lang="en-US" sz="1400" dirty="0"/>
          </a:p>
          <a:p>
            <a:r>
              <a:rPr lang="en-US" sz="1400" b="1" u="sng" dirty="0"/>
              <a:t>Alternatives:</a:t>
            </a:r>
            <a:r>
              <a:rPr lang="en-US" sz="1400" dirty="0"/>
              <a:t> Continue to operate as is and pay electrical utility rates set by the utility company.</a:t>
            </a:r>
          </a:p>
          <a:p>
            <a:endParaRPr lang="en-US" sz="1400" dirty="0"/>
          </a:p>
          <a:p>
            <a:r>
              <a:rPr lang="en-US" sz="1400" b="1" u="sng" dirty="0"/>
              <a:t>Budget Estimate:</a:t>
            </a:r>
          </a:p>
          <a:p>
            <a:endParaRPr lang="en-US" sz="1400" b="1" u="sng" dirty="0"/>
          </a:p>
          <a:p>
            <a:endParaRPr lang="en-US" sz="1400" b="1" u="sng" dirty="0"/>
          </a:p>
          <a:p>
            <a:endParaRPr lang="en-US" sz="1400" b="1" u="sng" dirty="0"/>
          </a:p>
          <a:p>
            <a:endParaRPr lang="en-US" sz="1400" b="1" u="sng" dirty="0"/>
          </a:p>
          <a:p>
            <a:r>
              <a:rPr lang="en-US" sz="1400" b="1" u="sng" dirty="0"/>
              <a:t>Funding:</a:t>
            </a:r>
            <a:r>
              <a:rPr lang="en-US" sz="1400" dirty="0"/>
              <a:t> Project is funded by the Facilities Fund.</a:t>
            </a:r>
            <a:endParaRPr lang="en-US" sz="1400" b="1" u="sng" dirty="0"/>
          </a:p>
          <a:p>
            <a:endParaRPr lang="en-US" sz="1400" dirty="0"/>
          </a:p>
        </p:txBody>
      </p:sp>
      <p:graphicFrame>
        <p:nvGraphicFramePr>
          <p:cNvPr id="15" name="Table 42">
            <a:extLst>
              <a:ext uri="{FF2B5EF4-FFF2-40B4-BE49-F238E27FC236}">
                <a16:creationId xmlns:a16="http://schemas.microsoft.com/office/drawing/2014/main" id="{BF6F9E22-B2F8-41B1-A039-DB638983D677}"/>
              </a:ext>
            </a:extLst>
          </p:cNvPr>
          <p:cNvGraphicFramePr>
            <a:graphicFrameLocks noGrp="1"/>
          </p:cNvGraphicFramePr>
          <p:nvPr>
            <p:extLst>
              <p:ext uri="{D42A27DB-BD31-4B8C-83A1-F6EECF244321}">
                <p14:modId xmlns:p14="http://schemas.microsoft.com/office/powerpoint/2010/main" val="577850533"/>
              </p:ext>
            </p:extLst>
          </p:nvPr>
        </p:nvGraphicFramePr>
        <p:xfrm>
          <a:off x="476141" y="4248188"/>
          <a:ext cx="4025521" cy="853440"/>
        </p:xfrm>
        <a:graphic>
          <a:graphicData uri="http://schemas.openxmlformats.org/drawingml/2006/table">
            <a:tbl>
              <a:tblPr firstRow="1" bandRow="1">
                <a:tableStyleId>{5940675A-B579-460E-94D1-54222C63F5DA}</a:tableStyleId>
              </a:tblPr>
              <a:tblGrid>
                <a:gridCol w="2630475">
                  <a:extLst>
                    <a:ext uri="{9D8B030D-6E8A-4147-A177-3AD203B41FA5}">
                      <a16:colId xmlns:a16="http://schemas.microsoft.com/office/drawing/2014/main" val="1548512516"/>
                    </a:ext>
                  </a:extLst>
                </a:gridCol>
                <a:gridCol w="1395046">
                  <a:extLst>
                    <a:ext uri="{9D8B030D-6E8A-4147-A177-3AD203B41FA5}">
                      <a16:colId xmlns:a16="http://schemas.microsoft.com/office/drawing/2014/main" val="2361345894"/>
                    </a:ext>
                  </a:extLst>
                </a:gridCol>
              </a:tblGrid>
              <a:tr h="160020">
                <a:tc>
                  <a:txBody>
                    <a:bodyPr/>
                    <a:lstStyle/>
                    <a:p>
                      <a:pPr algn="l" fontAlgn="b"/>
                      <a:r>
                        <a:rPr lang="en-US" sz="1400" b="1" i="0" u="none" strike="noStrike" dirty="0">
                          <a:solidFill>
                            <a:srgbClr val="000000"/>
                          </a:solidFill>
                          <a:effectLst/>
                          <a:latin typeface="+mn-lt"/>
                        </a:rPr>
                        <a:t>Item</a:t>
                      </a:r>
                    </a:p>
                  </a:txBody>
                  <a:tcPr marL="34290" marR="34290" marT="0" marB="0" anchor="b"/>
                </a:tc>
                <a:tc>
                  <a:txBody>
                    <a:bodyPr/>
                    <a:lstStyle/>
                    <a:p>
                      <a:pPr algn="l" fontAlgn="b"/>
                      <a:r>
                        <a:rPr lang="en-US" sz="1400" b="1" i="0" u="none" strike="noStrike" dirty="0">
                          <a:solidFill>
                            <a:srgbClr val="000000"/>
                          </a:solidFill>
                          <a:effectLst/>
                          <a:latin typeface="+mn-lt"/>
                        </a:rPr>
                        <a:t>         Amount</a:t>
                      </a:r>
                    </a:p>
                  </a:txBody>
                  <a:tcPr marL="34290" marR="34290" marT="0" marB="0" anchor="b"/>
                </a:tc>
                <a:extLst>
                  <a:ext uri="{0D108BD9-81ED-4DB2-BD59-A6C34878D82A}">
                    <a16:rowId xmlns:a16="http://schemas.microsoft.com/office/drawing/2014/main" val="85221595"/>
                  </a:ext>
                </a:extLst>
              </a:tr>
              <a:tr h="160020">
                <a:tc>
                  <a:txBody>
                    <a:bodyPr/>
                    <a:lstStyle/>
                    <a:p>
                      <a:pPr algn="l" fontAlgn="b"/>
                      <a:r>
                        <a:rPr lang="en-US" sz="1400" b="0" i="0" u="none" strike="noStrike" dirty="0">
                          <a:solidFill>
                            <a:srgbClr val="000000"/>
                          </a:solidFill>
                          <a:effectLst/>
                          <a:latin typeface="+mn-lt"/>
                        </a:rPr>
                        <a:t>Solar Panels</a:t>
                      </a:r>
                    </a:p>
                  </a:txBody>
                  <a:tcPr marL="34290" marR="34290" marT="0" marB="0" anchor="b"/>
                </a:tc>
                <a:tc>
                  <a:txBody>
                    <a:bodyPr/>
                    <a:lstStyle/>
                    <a:p>
                      <a:pPr algn="r" fontAlgn="b"/>
                      <a:r>
                        <a:rPr lang="en-US" sz="1400" b="0" i="0" u="none" strike="noStrike" dirty="0">
                          <a:solidFill>
                            <a:srgbClr val="000000"/>
                          </a:solidFill>
                          <a:effectLst/>
                          <a:latin typeface="+mn-lt"/>
                        </a:rPr>
                        <a:t>$ 30,000</a:t>
                      </a:r>
                    </a:p>
                  </a:txBody>
                  <a:tcPr marL="34290" marR="34290" marT="0" marB="0" anchor="b"/>
                </a:tc>
                <a:extLst>
                  <a:ext uri="{0D108BD9-81ED-4DB2-BD59-A6C34878D82A}">
                    <a16:rowId xmlns:a16="http://schemas.microsoft.com/office/drawing/2014/main" val="4087828295"/>
                  </a:ext>
                </a:extLst>
              </a:tr>
              <a:tr h="160020">
                <a:tc>
                  <a:txBody>
                    <a:bodyPr/>
                    <a:lstStyle/>
                    <a:p>
                      <a:pPr algn="l" fontAlgn="b"/>
                      <a:endParaRPr lang="en-US" sz="1400" b="0" i="0" u="none" strike="noStrike" dirty="0">
                        <a:solidFill>
                          <a:srgbClr val="000000"/>
                        </a:solidFill>
                        <a:effectLst/>
                        <a:latin typeface="+mn-lt"/>
                      </a:endParaRPr>
                    </a:p>
                  </a:txBody>
                  <a:tcPr marL="34290" marR="34290" marT="0" marB="0" anchor="b"/>
                </a:tc>
                <a:tc>
                  <a:txBody>
                    <a:bodyPr/>
                    <a:lstStyle/>
                    <a:p>
                      <a:pPr algn="r" fontAlgn="b"/>
                      <a:endParaRPr lang="en-US" sz="1400" b="0" i="0" u="none" strike="noStrike" dirty="0">
                        <a:solidFill>
                          <a:srgbClr val="000000"/>
                        </a:solidFill>
                        <a:effectLst/>
                        <a:latin typeface="+mn-lt"/>
                      </a:endParaRPr>
                    </a:p>
                  </a:txBody>
                  <a:tcPr marL="34290" marR="34290" marT="0" marB="0" anchor="b"/>
                </a:tc>
                <a:extLst>
                  <a:ext uri="{0D108BD9-81ED-4DB2-BD59-A6C34878D82A}">
                    <a16:rowId xmlns:a16="http://schemas.microsoft.com/office/drawing/2014/main" val="2167207735"/>
                  </a:ext>
                </a:extLst>
              </a:tr>
              <a:tr h="160020">
                <a:tc>
                  <a:txBody>
                    <a:bodyPr/>
                    <a:lstStyle/>
                    <a:p>
                      <a:pPr algn="l" fontAlgn="b"/>
                      <a:r>
                        <a:rPr lang="en-US" sz="1400" b="0" i="0" u="none" strike="noStrike" dirty="0">
                          <a:solidFill>
                            <a:srgbClr val="000000"/>
                          </a:solidFill>
                          <a:effectLst/>
                          <a:latin typeface="+mn-lt"/>
                        </a:rPr>
                        <a:t>TOTAL</a:t>
                      </a:r>
                    </a:p>
                  </a:txBody>
                  <a:tcPr marL="34290" marR="34290" marT="0" marB="0" anchor="b"/>
                </a:tc>
                <a:tc>
                  <a:txBody>
                    <a:bodyPr/>
                    <a:lstStyle/>
                    <a:p>
                      <a:pPr algn="r" fontAlgn="b"/>
                      <a:r>
                        <a:rPr lang="en-US" sz="1400" b="0" i="0" u="none" strike="noStrike" dirty="0">
                          <a:solidFill>
                            <a:srgbClr val="000000"/>
                          </a:solidFill>
                          <a:effectLst/>
                          <a:latin typeface="+mn-lt"/>
                        </a:rPr>
                        <a:t>$ 30,000</a:t>
                      </a:r>
                    </a:p>
                  </a:txBody>
                  <a:tcPr marL="34290" marR="34290" marT="0" marB="0" anchor="b"/>
                </a:tc>
                <a:extLst>
                  <a:ext uri="{0D108BD9-81ED-4DB2-BD59-A6C34878D82A}">
                    <a16:rowId xmlns:a16="http://schemas.microsoft.com/office/drawing/2014/main" val="1276855451"/>
                  </a:ext>
                </a:extLst>
              </a:tr>
            </a:tbl>
          </a:graphicData>
        </a:graphic>
      </p:graphicFrame>
      <p:sp>
        <p:nvSpPr>
          <p:cNvPr id="12" name="TextBox 11">
            <a:extLst>
              <a:ext uri="{FF2B5EF4-FFF2-40B4-BE49-F238E27FC236}">
                <a16:creationId xmlns:a16="http://schemas.microsoft.com/office/drawing/2014/main" id="{76104A27-0C5F-4CB9-A648-D29D5E322FF9}"/>
              </a:ext>
            </a:extLst>
          </p:cNvPr>
          <p:cNvSpPr txBox="1"/>
          <p:nvPr/>
        </p:nvSpPr>
        <p:spPr>
          <a:xfrm>
            <a:off x="6900195" y="145715"/>
            <a:ext cx="2104105" cy="307777"/>
          </a:xfrm>
          <a:prstGeom prst="rect">
            <a:avLst/>
          </a:prstGeom>
          <a:noFill/>
        </p:spPr>
        <p:txBody>
          <a:bodyPr wrap="square">
            <a:spAutoFit/>
          </a:bodyPr>
          <a:lstStyle/>
          <a:p>
            <a:r>
              <a:rPr lang="en-US" sz="1400" b="1" u="sng" dirty="0"/>
              <a:t>CIP Section:</a:t>
            </a:r>
            <a:r>
              <a:rPr lang="en-US" sz="1400" dirty="0"/>
              <a:t> Facilities</a:t>
            </a:r>
          </a:p>
        </p:txBody>
      </p:sp>
      <p:sp>
        <p:nvSpPr>
          <p:cNvPr id="21" name="Title 3">
            <a:extLst>
              <a:ext uri="{FF2B5EF4-FFF2-40B4-BE49-F238E27FC236}">
                <a16:creationId xmlns:a16="http://schemas.microsoft.com/office/drawing/2014/main" id="{966E41D0-8120-4827-BD16-6CEF9BA46E78}"/>
              </a:ext>
            </a:extLst>
          </p:cNvPr>
          <p:cNvSpPr txBox="1">
            <a:spLocks/>
          </p:cNvSpPr>
          <p:nvPr/>
        </p:nvSpPr>
        <p:spPr>
          <a:xfrm>
            <a:off x="403760" y="62098"/>
            <a:ext cx="6112041" cy="91045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2800" dirty="0"/>
              <a:t>Solar Improvements (New PW)</a:t>
            </a:r>
          </a:p>
        </p:txBody>
      </p:sp>
      <p:sp>
        <p:nvSpPr>
          <p:cNvPr id="11" name="TextBox 10">
            <a:extLst>
              <a:ext uri="{FF2B5EF4-FFF2-40B4-BE49-F238E27FC236}">
                <a16:creationId xmlns:a16="http://schemas.microsoft.com/office/drawing/2014/main" id="{B3BB7080-CC15-4E86-B53C-E06B43FFBB15}"/>
              </a:ext>
            </a:extLst>
          </p:cNvPr>
          <p:cNvSpPr txBox="1"/>
          <p:nvPr/>
        </p:nvSpPr>
        <p:spPr>
          <a:xfrm>
            <a:off x="5704855" y="942833"/>
            <a:ext cx="2621460" cy="307777"/>
          </a:xfrm>
          <a:prstGeom prst="rect">
            <a:avLst/>
          </a:prstGeom>
          <a:noFill/>
        </p:spPr>
        <p:txBody>
          <a:bodyPr wrap="square">
            <a:spAutoFit/>
          </a:bodyPr>
          <a:lstStyle/>
          <a:p>
            <a:r>
              <a:rPr lang="en-US" sz="1400" b="1" u="sng" dirty="0"/>
              <a:t>Location:</a:t>
            </a:r>
            <a:r>
              <a:rPr lang="en-US" sz="1400" dirty="0"/>
              <a:t> Public Works Building</a:t>
            </a:r>
          </a:p>
        </p:txBody>
      </p:sp>
      <p:pic>
        <p:nvPicPr>
          <p:cNvPr id="10" name="Picture 2" descr="Commercial Solar Information Hub | MassCEC">
            <a:extLst>
              <a:ext uri="{FF2B5EF4-FFF2-40B4-BE49-F238E27FC236}">
                <a16:creationId xmlns:a16="http://schemas.microsoft.com/office/drawing/2014/main" id="{0B77F543-315D-4CCB-A545-1B577D6108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00" y="1456638"/>
            <a:ext cx="4206240" cy="16403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3" name="Picture 4" descr="Flat-Roof Mounted Residential Solar ...">
            <a:extLst>
              <a:ext uri="{FF2B5EF4-FFF2-40B4-BE49-F238E27FC236}">
                <a16:creationId xmlns:a16="http://schemas.microsoft.com/office/drawing/2014/main" id="{4FF84C3C-519D-4883-AC74-0D21D1AB0F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4239" y="3511237"/>
            <a:ext cx="4206240" cy="23044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09477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423</TotalTime>
  <Words>2635</Words>
  <Application>Microsoft Office PowerPoint</Application>
  <PresentationFormat>On-screen Show (4:3)</PresentationFormat>
  <Paragraphs>360</Paragraphs>
  <Slides>20</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 Draft Capital Improvement Plan  2025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Equipment: Patrol Vehicles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Equipment: MDC Replacement</dc:title>
  <dc:creator>Dave KLitzke</dc:creator>
  <cp:lastModifiedBy>Maggie Jin</cp:lastModifiedBy>
  <cp:revision>39</cp:revision>
  <dcterms:created xsi:type="dcterms:W3CDTF">2024-09-25T12:36:18Z</dcterms:created>
  <dcterms:modified xsi:type="dcterms:W3CDTF">2024-10-28T20:07:08Z</dcterms:modified>
</cp:coreProperties>
</file>